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5"/>
  </p:notesMasterIdLst>
  <p:sldIdLst>
    <p:sldId id="257" r:id="rId2"/>
    <p:sldId id="353" r:id="rId3"/>
    <p:sldId id="258" r:id="rId4"/>
    <p:sldId id="259" r:id="rId5"/>
    <p:sldId id="267" r:id="rId6"/>
    <p:sldId id="277" r:id="rId7"/>
    <p:sldId id="313" r:id="rId8"/>
    <p:sldId id="298" r:id="rId9"/>
    <p:sldId id="336" r:id="rId10"/>
    <p:sldId id="299" r:id="rId11"/>
    <p:sldId id="301" r:id="rId12"/>
    <p:sldId id="300" r:id="rId13"/>
    <p:sldId id="303" r:id="rId14"/>
    <p:sldId id="32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272" r:id="rId25"/>
    <p:sldId id="269" r:id="rId26"/>
    <p:sldId id="352" r:id="rId27"/>
    <p:sldId id="274" r:id="rId28"/>
    <p:sldId id="351" r:id="rId29"/>
    <p:sldId id="354" r:id="rId30"/>
    <p:sldId id="295" r:id="rId31"/>
    <p:sldId id="279" r:id="rId32"/>
    <p:sldId id="331" r:id="rId33"/>
    <p:sldId id="332" r:id="rId34"/>
    <p:sldId id="280" r:id="rId35"/>
    <p:sldId id="281" r:id="rId36"/>
    <p:sldId id="283" r:id="rId37"/>
    <p:sldId id="282" r:id="rId38"/>
    <p:sldId id="287" r:id="rId39"/>
    <p:sldId id="324" r:id="rId40"/>
    <p:sldId id="284" r:id="rId41"/>
    <p:sldId id="348" r:id="rId42"/>
    <p:sldId id="357" r:id="rId43"/>
    <p:sldId id="285" r:id="rId44"/>
    <p:sldId id="286" r:id="rId45"/>
    <p:sldId id="327" r:id="rId46"/>
    <p:sldId id="328" r:id="rId47"/>
    <p:sldId id="333" r:id="rId48"/>
    <p:sldId id="334" r:id="rId49"/>
    <p:sldId id="289" r:id="rId50"/>
    <p:sldId id="329" r:id="rId51"/>
    <p:sldId id="350" r:id="rId52"/>
    <p:sldId id="349" r:id="rId53"/>
    <p:sldId id="356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ping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FF99"/>
    <a:srgbClr val="8946C8"/>
    <a:srgbClr val="C14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821" autoAdjust="0"/>
    <p:restoredTop sz="83243" autoAdjust="0"/>
  </p:normalViewPr>
  <p:slideViewPr>
    <p:cSldViewPr>
      <p:cViewPr varScale="1">
        <p:scale>
          <a:sx n="57" d="100"/>
          <a:sy n="57" d="100"/>
        </p:scale>
        <p:origin x="-1268" y="-68"/>
      </p:cViewPr>
      <p:guideLst>
        <p:guide orient="horz" pos="2160"/>
        <p:guide pos="28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F76B9-A1B9-43F7-A7B9-72D39F89166F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44EB0-DC25-4958-86DA-A53BD3833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6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728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25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7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71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232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18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2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9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46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85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22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5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Pdf</a:t>
            </a:r>
            <a:r>
              <a:rPr lang="zh-CN" altLang="en-US" dirty="0" smtClean="0"/>
              <a:t>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62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？？</a:t>
            </a:r>
            <a:r>
              <a:rPr lang="en-US" altLang="zh-CN" dirty="0" err="1" smtClean="0"/>
              <a:t>Reg,n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44EB0-DC25-4958-86DA-A53BD38331E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2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90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6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58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27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176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24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92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6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0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21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0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445E7-91F0-495C-A473-7ABE58E2AF11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42842-315B-4930-8B6B-1CD283E51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58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hyperlink" Target="https://baike.baidu.com/item/RG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1.&#22823;&#21151;&#29575;LED&#28857;&#20142;&#29060;&#28781;.mp4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2.PWM&#25511;&#21628;&#21560;&#28783;.mp4" TargetMode="Externa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3.&#40614;&#20811;&#37319;&#38598;&#38899;&#20048;.mp4" TargetMode="Externa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-13300" y="21328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综合实验——展馆灯光控制</a:t>
            </a:r>
            <a:endParaRPr lang="en-US" altLang="zh-CN" sz="4000" b="1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5616" y="4214698"/>
            <a:ext cx="77005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实验学时：（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个功能验证实验，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个综合设计）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实验形式：学生动手实践为主，老师讲解为辅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44"/>
    </mc:Choice>
    <mc:Fallback xmlns="">
      <p:transition spd="slow" advTm="2564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3568" y="1412776"/>
            <a:ext cx="76527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400" b="1" dirty="0" smtClean="0"/>
              <a:t>2.</a:t>
            </a:r>
            <a:r>
              <a:rPr lang="zh-CN" altLang="zh-CN" sz="2400" b="1" dirty="0" smtClean="0"/>
              <a:t>预定</a:t>
            </a:r>
            <a:r>
              <a:rPr lang="zh-CN" altLang="zh-CN" sz="2400" b="1" dirty="0"/>
              <a:t>义</a:t>
            </a:r>
            <a:r>
              <a:rPr lang="en-GB" altLang="zh-CN" sz="2400" b="1" dirty="0"/>
              <a:t>(#define)</a:t>
            </a:r>
            <a:endParaRPr lang="zh-CN" altLang="zh-CN" sz="2400" b="1" dirty="0"/>
          </a:p>
          <a:p>
            <a:pPr>
              <a:lnSpc>
                <a:spcPct val="150000"/>
              </a:lnSpc>
            </a:pPr>
            <a:r>
              <a:rPr lang="en-GB" altLang="zh-CN" sz="2400" dirty="0"/>
              <a:t> </a:t>
            </a:r>
            <a:r>
              <a:rPr lang="zh-CN" altLang="zh-CN" sz="2400" dirty="0"/>
              <a:t>只使用</a:t>
            </a:r>
            <a:r>
              <a:rPr lang="zh-CN" altLang="zh-CN" sz="2400" u="sng" dirty="0">
                <a:solidFill>
                  <a:schemeClr val="accent5">
                    <a:lumMod val="75000"/>
                  </a:schemeClr>
                </a:solidFill>
              </a:rPr>
              <a:t>大写字母，下划线和数字</a:t>
            </a:r>
            <a:r>
              <a:rPr lang="zh-CN" altLang="zh-CN" sz="24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/>
              <a:t>例如：</a:t>
            </a:r>
            <a:r>
              <a:rPr lang="en-GB" altLang="zh-CN" sz="2400" dirty="0"/>
              <a:t> </a:t>
            </a:r>
            <a:r>
              <a:rPr lang="en-GB" altLang="zh-CN" sz="2400" dirty="0">
                <a:solidFill>
                  <a:srgbClr val="00B050"/>
                </a:solidFill>
              </a:rPr>
              <a:t>#</a:t>
            </a:r>
            <a:r>
              <a:rPr lang="en-GB" altLang="zh-CN" sz="2400" dirty="0" smtClean="0">
                <a:solidFill>
                  <a:srgbClr val="00B050"/>
                </a:solidFill>
              </a:rPr>
              <a:t>define  MAX_LENGTH   1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b="1" dirty="0" smtClean="0"/>
              <a:t>3.宏和常量命名</a:t>
            </a:r>
            <a:endParaRPr lang="zh-CN" altLang="zh-CN" sz="2400" b="1" dirty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只使用</a:t>
            </a:r>
            <a:r>
              <a:rPr lang="zh-CN" altLang="zh-CN" sz="2400" b="1" u="sng" dirty="0">
                <a:solidFill>
                  <a:schemeClr val="accent5">
                    <a:lumMod val="75000"/>
                  </a:schemeClr>
                </a:solidFill>
              </a:rPr>
              <a:t>大写字母</a:t>
            </a:r>
            <a:r>
              <a:rPr lang="zh-CN" altLang="zh-CN" sz="2400" b="1" dirty="0"/>
              <a:t>，</a:t>
            </a:r>
            <a:r>
              <a:rPr lang="zh-CN" altLang="zh-CN" sz="2400" b="1" u="sng" dirty="0">
                <a:solidFill>
                  <a:schemeClr val="accent5">
                    <a:lumMod val="75000"/>
                  </a:schemeClr>
                </a:solidFill>
              </a:rPr>
              <a:t>下划线</a:t>
            </a:r>
            <a:r>
              <a:rPr lang="zh-CN" altLang="zh-CN" sz="2400" dirty="0"/>
              <a:t>和</a:t>
            </a:r>
            <a:r>
              <a:rPr lang="zh-CN" altLang="zh-CN" sz="2400" b="1" u="sng" dirty="0">
                <a:solidFill>
                  <a:schemeClr val="accent5">
                    <a:lumMod val="75000"/>
                  </a:schemeClr>
                </a:solidFill>
              </a:rPr>
              <a:t>数字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宏和常量用全部</a:t>
            </a:r>
            <a:r>
              <a:rPr lang="zh-CN" altLang="zh-CN" sz="2400" u="sng" dirty="0" smtClean="0">
                <a:solidFill>
                  <a:schemeClr val="accent5">
                    <a:lumMod val="75000"/>
                  </a:schemeClr>
                </a:solidFill>
              </a:rPr>
              <a:t>大写字母</a:t>
            </a:r>
            <a:r>
              <a:rPr lang="zh-CN" altLang="zh-CN" sz="2400" dirty="0" smtClean="0"/>
              <a:t>来命名，</a:t>
            </a:r>
            <a:r>
              <a:rPr lang="zh-CN" altLang="zh-CN" sz="2400" u="sng" dirty="0" smtClean="0">
                <a:solidFill>
                  <a:schemeClr val="accent5">
                    <a:lumMod val="75000"/>
                  </a:schemeClr>
                </a:solidFill>
              </a:rPr>
              <a:t>词与词之间用下划线分隔。</a:t>
            </a:r>
            <a:endParaRPr lang="en-US" altLang="zh-CN" sz="2400" u="sng" dirty="0" smtClean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对</a:t>
            </a:r>
            <a:r>
              <a:rPr lang="zh-CN" altLang="zh-CN" sz="2400" dirty="0"/>
              <a:t>程序中用到的数字均应用</a:t>
            </a:r>
            <a:r>
              <a:rPr lang="zh-CN" altLang="zh-CN" sz="2400" u="sng" dirty="0">
                <a:solidFill>
                  <a:schemeClr val="accent5">
                    <a:lumMod val="75000"/>
                  </a:schemeClr>
                </a:solidFill>
              </a:rPr>
              <a:t>有意义的枚举或宏</a:t>
            </a:r>
            <a:r>
              <a:rPr lang="zh-CN" altLang="zh-CN" sz="2400" dirty="0"/>
              <a:t>来代替。</a:t>
            </a:r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8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03648" y="2708919"/>
            <a:ext cx="1098057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2186681"/>
            <a:ext cx="120895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484784"/>
            <a:ext cx="7652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smtClean="0"/>
              <a:t>4 </a:t>
            </a:r>
            <a:r>
              <a:rPr lang="en-US" altLang="zh-CN" sz="2400" b="1" dirty="0" err="1" smtClean="0"/>
              <a:t>变量命名</a:t>
            </a:r>
            <a:endParaRPr lang="zh-CN" altLang="zh-CN" sz="2400" b="1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2548"/>
              </p:ext>
            </p:extLst>
          </p:nvPr>
        </p:nvGraphicFramePr>
        <p:xfrm>
          <a:off x="827584" y="2060848"/>
          <a:ext cx="7802794" cy="420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9438"/>
                <a:gridCol w="1393356"/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spc="50" dirty="0">
                          <a:effectLst/>
                        </a:rPr>
                        <a:t>类型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spc="50" dirty="0">
                          <a:effectLst/>
                        </a:rPr>
                        <a:t>前缀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指针（</a:t>
                      </a: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Pointer</a:t>
                      </a: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）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p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spc="50" dirty="0">
                          <a:effectLst/>
                        </a:rPr>
                        <a:t>枚举（</a:t>
                      </a:r>
                      <a:r>
                        <a:rPr lang="en-GB" sz="2400" spc="50" dirty="0">
                          <a:effectLst/>
                        </a:rPr>
                        <a:t>Enumeration</a:t>
                      </a:r>
                      <a:r>
                        <a:rPr lang="zh-CN" sz="2400" spc="50" dirty="0">
                          <a:effectLst/>
                        </a:rPr>
                        <a:t>）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spc="50" dirty="0">
                          <a:effectLst/>
                        </a:rPr>
                        <a:t>e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spc="50">
                          <a:effectLst/>
                        </a:rPr>
                        <a:t>结构（</a:t>
                      </a:r>
                      <a:r>
                        <a:rPr lang="en-GB" sz="2400" spc="50">
                          <a:effectLst/>
                        </a:rPr>
                        <a:t>Structure</a:t>
                      </a:r>
                      <a:r>
                        <a:rPr lang="zh-CN" sz="2400" spc="50">
                          <a:effectLst/>
                        </a:rPr>
                        <a:t>）</a:t>
                      </a:r>
                      <a:endParaRPr lang="zh-CN" sz="2400" spc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spc="50" dirty="0" err="1">
                          <a:effectLst/>
                        </a:rPr>
                        <a:t>st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布尔（</a:t>
                      </a: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Boolean</a:t>
                      </a: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） 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b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浮点（</a:t>
                      </a: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Float</a:t>
                      </a: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）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f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双精度（</a:t>
                      </a: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Double</a:t>
                      </a: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）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d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字符（</a:t>
                      </a: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Char</a:t>
                      </a:r>
                      <a:r>
                        <a:rPr lang="zh-CN" sz="2400" b="1" spc="50" dirty="0">
                          <a:solidFill>
                            <a:srgbClr val="7030A0"/>
                          </a:solidFill>
                          <a:effectLst/>
                        </a:rPr>
                        <a:t>）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7030A0"/>
                          </a:solidFill>
                          <a:effectLst/>
                        </a:rPr>
                        <a:t>c</a:t>
                      </a:r>
                      <a:endParaRPr lang="zh-CN" sz="24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400" b="1" spc="50" dirty="0">
                          <a:solidFill>
                            <a:srgbClr val="C00000"/>
                          </a:solidFill>
                          <a:effectLst/>
                        </a:rPr>
                        <a:t>其他数字类型</a:t>
                      </a:r>
                      <a:r>
                        <a:rPr lang="en-GB" sz="2400" b="1" spc="50" dirty="0">
                          <a:solidFill>
                            <a:srgbClr val="C00000"/>
                          </a:solidFill>
                          <a:effectLst/>
                        </a:rPr>
                        <a:t>, e.g.</a:t>
                      </a:r>
                      <a:br>
                        <a:rPr lang="en-GB" sz="2400" b="1" spc="50" dirty="0">
                          <a:solidFill>
                            <a:srgbClr val="C00000"/>
                          </a:solidFill>
                          <a:effectLst/>
                        </a:rPr>
                      </a:br>
                      <a: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  <a:t>byte, (unsigned) </a:t>
                      </a:r>
                      <a:r>
                        <a:rPr lang="en-GB" sz="2000" b="0" spc="50" dirty="0" err="1">
                          <a:solidFill>
                            <a:srgbClr val="C00000"/>
                          </a:solidFill>
                          <a:effectLst/>
                        </a:rPr>
                        <a:t>int</a:t>
                      </a:r>
                      <a: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  <a:t>, (unsigned)long </a:t>
                      </a:r>
                      <a:r>
                        <a:rPr lang="en-GB" sz="2000" b="0" spc="50" dirty="0" err="1">
                          <a:solidFill>
                            <a:srgbClr val="C00000"/>
                          </a:solidFill>
                          <a:effectLst/>
                        </a:rPr>
                        <a:t>int</a:t>
                      </a:r>
                      <a: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  <a:t>, (unsigned)short, (unsigned) short </a:t>
                      </a:r>
                      <a:r>
                        <a:rPr lang="en-GB" sz="2000" b="0" spc="50" dirty="0" err="1">
                          <a:solidFill>
                            <a:srgbClr val="C00000"/>
                          </a:solidFill>
                          <a:effectLst/>
                        </a:rPr>
                        <a:t>int</a:t>
                      </a:r>
                      <a: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  <a:t>,</a:t>
                      </a:r>
                      <a:b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</a:br>
                      <a:r>
                        <a:rPr lang="en-GB" sz="2000" b="0" spc="50" dirty="0">
                          <a:solidFill>
                            <a:srgbClr val="C00000"/>
                          </a:solidFill>
                          <a:effectLst/>
                        </a:rPr>
                        <a:t>(unsigned) long </a:t>
                      </a:r>
                      <a:r>
                        <a:rPr lang="en-GB" sz="2000" b="0" spc="50" dirty="0" err="1">
                          <a:solidFill>
                            <a:srgbClr val="C00000"/>
                          </a:solidFill>
                          <a:effectLst/>
                        </a:rPr>
                        <a:t>long</a:t>
                      </a:r>
                      <a:endParaRPr lang="zh-CN" sz="2000" b="0" spc="5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b="1" spc="50" dirty="0">
                          <a:solidFill>
                            <a:srgbClr val="C00000"/>
                          </a:solidFill>
                          <a:effectLst/>
                        </a:rPr>
                        <a:t>n</a:t>
                      </a:r>
                      <a:endParaRPr lang="zh-CN" sz="2400" b="1" spc="5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 anchor="ctr"/>
                </a:tc>
              </a:tr>
            </a:tbl>
          </a:graphicData>
        </a:graphic>
      </p:graphicFrame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9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50724"/>
              </p:ext>
            </p:extLst>
          </p:nvPr>
        </p:nvGraphicFramePr>
        <p:xfrm>
          <a:off x="755576" y="1484784"/>
          <a:ext cx="7272808" cy="237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18778"/>
                <a:gridCol w="1754030"/>
              </a:tblGrid>
              <a:tr h="475253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2400" spc="5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类型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altLang="en-US" sz="2400" spc="50" dirty="0" smtClean="0"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前缀</a:t>
                      </a:r>
                      <a:endParaRPr lang="zh-CN" sz="24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25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000" spc="50" dirty="0">
                          <a:effectLst/>
                        </a:rPr>
                        <a:t>结构体的成员变量</a:t>
                      </a:r>
                      <a:endParaRPr lang="zh-CN" sz="20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spc="50">
                          <a:effectLst/>
                        </a:rPr>
                        <a:t>m_</a:t>
                      </a:r>
                      <a:endParaRPr lang="zh-CN" sz="2000" spc="5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25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000" spc="50" dirty="0">
                          <a:effectLst/>
                        </a:rPr>
                        <a:t>静态变量</a:t>
                      </a:r>
                      <a:endParaRPr lang="zh-CN" sz="20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spc="50" dirty="0">
                          <a:effectLst/>
                        </a:rPr>
                        <a:t>s_</a:t>
                      </a:r>
                      <a:endParaRPr lang="zh-CN" sz="20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25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000" b="1" spc="50" dirty="0">
                          <a:solidFill>
                            <a:srgbClr val="7030A0"/>
                          </a:solidFill>
                          <a:effectLst/>
                        </a:rPr>
                        <a:t>全局变量</a:t>
                      </a:r>
                      <a:endParaRPr lang="zh-CN" sz="20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spc="50" dirty="0">
                          <a:solidFill>
                            <a:srgbClr val="7030A0"/>
                          </a:solidFill>
                          <a:effectLst/>
                        </a:rPr>
                        <a:t>g_</a:t>
                      </a:r>
                      <a:endParaRPr lang="zh-CN" sz="2000" b="1" spc="50" dirty="0">
                        <a:solidFill>
                          <a:srgbClr val="7030A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253"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000" spc="50" dirty="0">
                          <a:effectLst/>
                        </a:rPr>
                        <a:t>局部变量</a:t>
                      </a:r>
                      <a:endParaRPr lang="zh-CN" sz="20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zh-CN" sz="2000" spc="50" dirty="0">
                          <a:effectLst/>
                        </a:rPr>
                        <a:t>无前缀</a:t>
                      </a:r>
                      <a:endParaRPr lang="zh-CN" sz="2000" spc="5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3975" marR="5397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687" y="4077072"/>
            <a:ext cx="763284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1813" algn="just">
              <a:spcAft>
                <a:spcPts val="1200"/>
              </a:spcAft>
            </a:pPr>
            <a:r>
              <a:rPr lang="en-US" altLang="zh-CN" b="1" spc="-25" dirty="0" smtClean="0">
                <a:solidFill>
                  <a:srgbClr val="00B05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/</a:t>
            </a:r>
            <a:r>
              <a:rPr lang="en-GB" altLang="zh-CN" b="1" spc="-25" dirty="0" smtClean="0">
                <a:solidFill>
                  <a:srgbClr val="00B05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/</a:t>
            </a:r>
            <a:r>
              <a:rPr lang="zh-CN" altLang="zh-CN" b="1" spc="-25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全局变量</a:t>
            </a:r>
            <a:endParaRPr lang="en-US" altLang="zh-CN" b="1" spc="-25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1813" algn="just">
              <a:spcAft>
                <a:spcPts val="1200"/>
              </a:spcAft>
            </a:pPr>
            <a:r>
              <a:rPr lang="en-GB" altLang="zh-CN" spc="-25" dirty="0" smtClean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GB" altLang="zh-CN" spc="-25" dirty="0" err="1" smtClean="0">
                <a:latin typeface="Courier New" panose="02070309020205020404" pitchFamily="49" charset="0"/>
                <a:cs typeface="Times New Roman" panose="02020603050405020304" pitchFamily="18" charset="0"/>
              </a:rPr>
              <a:t>Int</a:t>
            </a:r>
            <a:r>
              <a:rPr lang="en-GB" altLang="zh-CN" spc="-25" dirty="0" smtClean="0">
                <a:solidFill>
                  <a:srgbClr val="00B05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r>
              <a:rPr lang="en-GB" altLang="zh-CN" spc="-25" dirty="0" err="1">
                <a:solidFill>
                  <a:srgbClr val="C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g_nMaxCount</a:t>
            </a:r>
            <a:r>
              <a:rPr lang="en-GB" altLang="zh-CN" spc="-25" dirty="0">
                <a:solidFill>
                  <a:srgbClr val="00B05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; </a:t>
            </a:r>
            <a:r>
              <a:rPr lang="en-GB" altLang="zh-CN" spc="-25" dirty="0" smtClean="0">
                <a:solidFill>
                  <a:srgbClr val="00B05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zh-CN" altLang="zh-CN" spc="-25" dirty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83895" algn="just">
              <a:lnSpc>
                <a:spcPct val="150000"/>
              </a:lnSpc>
              <a:spcAft>
                <a:spcPts val="0"/>
              </a:spcAft>
              <a:tabLst>
                <a:tab pos="728980" algn="l"/>
              </a:tabLst>
            </a:pPr>
            <a:r>
              <a:rPr lang="en-US" altLang="zh-CN" b="1" u="sng" spc="-25" dirty="0" smtClean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//</a:t>
            </a:r>
            <a:r>
              <a:rPr lang="zh-CN" altLang="en-US" b="1" u="sng" spc="-25" dirty="0" smtClean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局部变量</a:t>
            </a:r>
            <a:endParaRPr lang="en-US" altLang="zh-CN" b="1" u="sng" spc="-25" dirty="0" smtClean="0">
              <a:solidFill>
                <a:srgbClr val="00B050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83895" algn="just">
              <a:lnSpc>
                <a:spcPct val="150000"/>
              </a:lnSpc>
              <a:spcAft>
                <a:spcPts val="0"/>
              </a:spcAft>
              <a:tabLst>
                <a:tab pos="728980" algn="l"/>
              </a:tabLst>
            </a:pPr>
            <a:r>
              <a:rPr lang="zh-CN" altLang="zh-CN" b="1" u="sng" spc="-25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局部</a:t>
            </a:r>
            <a:r>
              <a:rPr lang="zh-CN" altLang="zh-CN" b="1" u="sng" spc="-25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循环体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控制变量优先使用</a:t>
            </a:r>
            <a:r>
              <a:rPr lang="en-GB" altLang="zh-CN" b="1" spc="-25" dirty="0" err="1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</a:t>
            </a:r>
            <a:r>
              <a:rPr lang="zh-CN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、</a:t>
            </a:r>
            <a:r>
              <a:rPr lang="en-GB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j</a:t>
            </a:r>
            <a:r>
              <a:rPr lang="zh-CN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、</a:t>
            </a:r>
            <a:r>
              <a:rPr lang="en-GB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k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等；</a:t>
            </a:r>
            <a:endParaRPr lang="en-US" altLang="zh-CN" spc="-25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8389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u="sng" spc="-25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局部长度变量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优先使用</a:t>
            </a:r>
            <a:r>
              <a:rPr lang="en-GB" altLang="zh-CN" b="1" spc="-25" dirty="0" err="1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len</a:t>
            </a:r>
            <a:r>
              <a:rPr lang="zh-CN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、</a:t>
            </a:r>
            <a:r>
              <a:rPr lang="en-GB" altLang="zh-CN" b="1" spc="-25" dirty="0" err="1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num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等；</a:t>
            </a:r>
            <a:endParaRPr lang="en-US" altLang="zh-CN" spc="-25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83895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b="1" spc="-25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临时中间变量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优先使用</a:t>
            </a:r>
            <a:r>
              <a:rPr lang="en-GB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temp</a:t>
            </a:r>
            <a:r>
              <a:rPr lang="zh-CN" altLang="zh-CN" b="1" spc="-25" dirty="0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、</a:t>
            </a:r>
            <a:r>
              <a:rPr lang="en-GB" altLang="zh-CN" b="1" spc="-25" dirty="0" err="1">
                <a:solidFill>
                  <a:srgbClr val="00B05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tmp</a:t>
            </a:r>
            <a:r>
              <a:rPr lang="zh-CN" altLang="zh-CN" spc="-25" dirty="0">
                <a:latin typeface="Arial" panose="020B0604020202020204" pitchFamily="34" charset="0"/>
                <a:cs typeface="Times New Roman" panose="02020603050405020304" pitchFamily="18" charset="0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37856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3568" y="1092800"/>
            <a:ext cx="820891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400" b="1" dirty="0" smtClean="0"/>
              <a:t>5. </a:t>
            </a:r>
            <a:r>
              <a:rPr lang="en-US" altLang="zh-CN" sz="2400" b="1" dirty="0" err="1" smtClean="0"/>
              <a:t>函数命名</a:t>
            </a:r>
            <a:r>
              <a:rPr lang="en-US" altLang="zh-CN" sz="2400" b="1" dirty="0" smtClean="0"/>
              <a:t>    </a:t>
            </a:r>
            <a:r>
              <a:rPr lang="en-US" altLang="zh-CN" sz="2400" dirty="0" smtClean="0"/>
              <a:t> </a:t>
            </a:r>
          </a:p>
          <a:p>
            <a:pPr marL="0" lvl="1">
              <a:lnSpc>
                <a:spcPct val="150000"/>
              </a:lnSpc>
            </a:pPr>
            <a:r>
              <a:rPr lang="zh-CN" altLang="en-US" sz="2400" dirty="0"/>
              <a:t>遵循动宾结构的命名法则，函数名中</a:t>
            </a:r>
            <a:r>
              <a:rPr lang="zh-CN" altLang="en-US" sz="2400" u="sng" dirty="0">
                <a:solidFill>
                  <a:schemeClr val="accent5">
                    <a:lumMod val="75000"/>
                  </a:schemeClr>
                </a:solidFill>
              </a:rPr>
              <a:t>动词在前</a:t>
            </a:r>
            <a:r>
              <a:rPr lang="en-US" altLang="zh-CN" sz="2400" dirty="0"/>
              <a:t>,</a:t>
            </a:r>
            <a:r>
              <a:rPr lang="zh-CN" altLang="en-US" sz="2400" dirty="0"/>
              <a:t>并在命名前加入函数的前缀，函数名的长度不得少于</a:t>
            </a:r>
            <a:r>
              <a:rPr lang="en-US" altLang="zh-CN" sz="2400" dirty="0"/>
              <a:t>8</a:t>
            </a:r>
            <a:r>
              <a:rPr lang="zh-CN" altLang="en-US" sz="2400" dirty="0"/>
              <a:t>个字母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0" lvl="1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</a:rPr>
              <a:t>unsigned </a:t>
            </a:r>
            <a:r>
              <a:rPr lang="en-US" altLang="zh-CN" sz="2400" b="1" dirty="0">
                <a:solidFill>
                  <a:srgbClr val="C00000"/>
                </a:solidFill>
              </a:rPr>
              <a:t>char  </a:t>
            </a:r>
            <a:r>
              <a:rPr lang="en-US" altLang="zh-CN" sz="2400" dirty="0" err="1" smtClean="0"/>
              <a:t>getNumber</a:t>
            </a:r>
            <a:r>
              <a:rPr lang="en-US" altLang="zh-CN" sz="2400" dirty="0" smtClean="0"/>
              <a:t>(……);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</a:rPr>
              <a:t>unsigned char  </a:t>
            </a:r>
            <a:r>
              <a:rPr lang="en-US" altLang="zh-CN" sz="2400" dirty="0" err="1" smtClean="0"/>
              <a:t>get_number</a:t>
            </a:r>
            <a:r>
              <a:rPr lang="en-US" altLang="zh-CN" sz="2400" dirty="0" smtClean="0"/>
              <a:t> (……);</a:t>
            </a:r>
            <a:endParaRPr lang="en-US" altLang="zh-CN" sz="2400" dirty="0"/>
          </a:p>
          <a:p>
            <a:pPr marL="0" lvl="1">
              <a:lnSpc>
                <a:spcPct val="150000"/>
              </a:lnSpc>
            </a:pPr>
            <a:endParaRPr lang="en-US" altLang="zh-CN" sz="2400" dirty="0" smtClean="0"/>
          </a:p>
          <a:p>
            <a:pPr marL="0" lvl="1">
              <a:lnSpc>
                <a:spcPct val="150000"/>
              </a:lnSpc>
            </a:pPr>
            <a:endParaRPr lang="en-US" altLang="zh-CN" sz="2400" dirty="0" smtClean="0"/>
          </a:p>
          <a:p>
            <a:pPr marL="0" lvl="1">
              <a:lnSpc>
                <a:spcPct val="150000"/>
              </a:lnSpc>
            </a:pPr>
            <a:endParaRPr lang="en-US" altLang="zh-CN" sz="2400" dirty="0" smtClean="0"/>
          </a:p>
          <a:p>
            <a:pPr marL="0" lvl="1">
              <a:lnSpc>
                <a:spcPct val="150000"/>
              </a:lnSpc>
            </a:pPr>
            <a:r>
              <a:rPr lang="en-US" altLang="zh-CN" sz="2400" dirty="0"/>
              <a:t/>
            </a:r>
            <a:br>
              <a:rPr lang="en-US" altLang="zh-CN" sz="2400" dirty="0"/>
            </a:br>
            <a:endParaRPr lang="zh-CN" altLang="zh-CN" sz="2400" b="1" dirty="0"/>
          </a:p>
        </p:txBody>
      </p:sp>
      <p:sp>
        <p:nvSpPr>
          <p:cNvPr id="16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3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83568" y="1717657"/>
            <a:ext cx="76527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400" b="1" dirty="0" smtClean="0"/>
              <a:t>6.文件命名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一</a:t>
            </a:r>
            <a:r>
              <a:rPr lang="zh-CN" altLang="zh-CN" sz="2400" dirty="0"/>
              <a:t>个文件包含一类功能或</a:t>
            </a:r>
            <a:r>
              <a:rPr lang="zh-CN" altLang="zh-CN" sz="2400" u="sng" dirty="0">
                <a:solidFill>
                  <a:schemeClr val="accent5">
                    <a:lumMod val="75000"/>
                  </a:schemeClr>
                </a:solidFill>
              </a:rPr>
              <a:t>一个模块的所有函数</a:t>
            </a:r>
            <a:r>
              <a:rPr lang="zh-CN" altLang="zh-CN" sz="2400" dirty="0"/>
              <a:t>，文件名称应清楚表明其功能或性质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0" lvl="1">
              <a:lnSpc>
                <a:spcPct val="150000"/>
              </a:lnSpc>
            </a:pPr>
            <a:r>
              <a:rPr lang="zh-CN" altLang="zh-CN" sz="2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zh-CN" altLang="zh-CN" sz="2400" b="1" dirty="0">
                <a:solidFill>
                  <a:schemeClr val="accent5">
                    <a:lumMod val="75000"/>
                  </a:schemeClr>
                </a:solidFill>
              </a:rPr>
              <a:t>每个</a:t>
            </a:r>
            <a:r>
              <a:rPr lang="en-GB" altLang="zh-CN" sz="2400" b="1" dirty="0">
                <a:solidFill>
                  <a:schemeClr val="accent5">
                    <a:lumMod val="75000"/>
                  </a:schemeClr>
                </a:solidFill>
              </a:rPr>
              <a:t>.c</a:t>
            </a:r>
            <a:r>
              <a:rPr lang="zh-CN" altLang="zh-CN" sz="2400" b="1" dirty="0">
                <a:solidFill>
                  <a:schemeClr val="accent5">
                    <a:lumMod val="75000"/>
                  </a:schemeClr>
                </a:solidFill>
              </a:rPr>
              <a:t>文件应该有一个同名的</a:t>
            </a:r>
            <a:r>
              <a:rPr lang="en-GB" altLang="zh-CN" sz="2400" b="1" dirty="0">
                <a:solidFill>
                  <a:schemeClr val="accent5">
                    <a:lumMod val="75000"/>
                  </a:schemeClr>
                </a:solidFill>
              </a:rPr>
              <a:t>.h</a:t>
            </a:r>
            <a:r>
              <a:rPr lang="zh-CN" altLang="zh-CN" sz="2400" b="1" dirty="0">
                <a:solidFill>
                  <a:schemeClr val="accent5">
                    <a:lumMod val="75000"/>
                  </a:schemeClr>
                </a:solidFill>
              </a:rPr>
              <a:t>文件作为头文件</a:t>
            </a:r>
            <a:r>
              <a:rPr lang="zh-CN" altLang="zh-CN" sz="2400" b="1" dirty="0" smtClean="0">
                <a:solidFill>
                  <a:schemeClr val="accent5">
                    <a:lumMod val="75000"/>
                  </a:schemeClr>
                </a:solidFill>
              </a:rPr>
              <a:t>。</a:t>
            </a:r>
            <a:endParaRPr lang="zh-CN" altLang="zh-CN" sz="2400" b="1" dirty="0"/>
          </a:p>
        </p:txBody>
      </p:sp>
      <p:sp>
        <p:nvSpPr>
          <p:cNvPr id="16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4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03667" y="1239143"/>
            <a:ext cx="7652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err="1" smtClean="0"/>
              <a:t>注释基本原则</a:t>
            </a:r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503667" y="1772816"/>
            <a:ext cx="83788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zh-CN" sz="2400" dirty="0" smtClean="0"/>
              <a:t>有助于</a:t>
            </a:r>
            <a:r>
              <a:rPr lang="zh-CN" altLang="zh-CN" sz="2400" dirty="0"/>
              <a:t>对程序的阅读理解，说明程序在</a:t>
            </a:r>
            <a:r>
              <a:rPr lang="en-GB" altLang="zh-CN" sz="2400" b="1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zh-CN" altLang="zh-CN" sz="2400" b="1" dirty="0">
                <a:solidFill>
                  <a:schemeClr val="accent5">
                    <a:lumMod val="75000"/>
                  </a:schemeClr>
                </a:solidFill>
              </a:rPr>
              <a:t>做什么</a:t>
            </a:r>
            <a:r>
              <a:rPr lang="en-GB" altLang="zh-CN" sz="2400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zh-CN" altLang="zh-CN" sz="2400" dirty="0">
                <a:solidFill>
                  <a:schemeClr val="accent5">
                    <a:lumMod val="75000"/>
                  </a:schemeClr>
                </a:solidFill>
              </a:rPr>
              <a:t>，</a:t>
            </a:r>
            <a:r>
              <a:rPr lang="zh-CN" altLang="zh-CN" sz="2400" dirty="0"/>
              <a:t>解释代码的目的、功能和采用的方法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一般</a:t>
            </a:r>
            <a:r>
              <a:rPr lang="zh-CN" altLang="zh-CN" sz="2400" dirty="0"/>
              <a:t>情况源程序有效注释量在</a:t>
            </a:r>
            <a:r>
              <a:rPr lang="en-GB" altLang="zh-CN" sz="2400" dirty="0"/>
              <a:t>30</a:t>
            </a:r>
            <a:r>
              <a:rPr lang="zh-CN" altLang="zh-CN" sz="2400" dirty="0"/>
              <a:t>％左右。 </a:t>
            </a:r>
            <a:endParaRPr lang="en-US" altLang="zh-CN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注释</a:t>
            </a:r>
            <a:r>
              <a:rPr lang="zh-CN" altLang="zh-CN" sz="2400" dirty="0"/>
              <a:t>语言必须准确、易懂、简洁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 smtClean="0"/>
              <a:t>边</a:t>
            </a:r>
            <a:r>
              <a:rPr lang="zh-CN" altLang="zh-CN" sz="2400" dirty="0"/>
              <a:t>写代码边注释，修改代码同时修改相应的注释</a:t>
            </a:r>
            <a:r>
              <a:rPr lang="zh-CN" altLang="zh-CN" sz="2400" dirty="0" smtClean="0"/>
              <a:t>，</a:t>
            </a:r>
            <a:r>
              <a:rPr lang="zh-CN" altLang="en-US" sz="2400" dirty="0"/>
              <a:t>无</a:t>
            </a:r>
            <a:r>
              <a:rPr lang="zh-CN" altLang="zh-CN" sz="2400" dirty="0" smtClean="0"/>
              <a:t>用</a:t>
            </a:r>
            <a:r>
              <a:rPr lang="zh-CN" altLang="zh-CN" sz="2400" dirty="0"/>
              <a:t>的注释要删除。 </a:t>
            </a:r>
            <a:endParaRPr lang="en-US" altLang="zh-CN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zh-CN" sz="2400" dirty="0" smtClean="0"/>
              <a:t>C</a:t>
            </a:r>
            <a:r>
              <a:rPr lang="zh-CN" altLang="en-US" sz="2400" dirty="0" smtClean="0"/>
              <a:t>语言编程</a:t>
            </a:r>
            <a:r>
              <a:rPr lang="zh-CN" altLang="zh-CN" sz="2400" dirty="0" smtClean="0"/>
              <a:t>中用</a:t>
            </a:r>
            <a:r>
              <a:rPr lang="en-GB" altLang="zh-CN" sz="2400" dirty="0" smtClean="0"/>
              <a:t>“//”</a:t>
            </a:r>
            <a:r>
              <a:rPr lang="zh-CN" altLang="zh-CN" sz="2400" dirty="0" smtClean="0"/>
              <a:t>，取消</a:t>
            </a:r>
            <a:r>
              <a:rPr lang="en-GB" altLang="zh-CN" sz="2400" dirty="0" smtClean="0"/>
              <a:t>“;”  </a:t>
            </a:r>
            <a:r>
              <a:rPr lang="zh-CN" altLang="en-US" sz="2400" dirty="0" smtClean="0"/>
              <a:t>尽量</a:t>
            </a:r>
            <a:r>
              <a:rPr lang="zh-CN" altLang="zh-CN" sz="2400" dirty="0" smtClean="0"/>
              <a:t>不</a:t>
            </a:r>
            <a:r>
              <a:rPr lang="zh-CN" altLang="zh-CN" sz="2400" dirty="0"/>
              <a:t>使用段注释</a:t>
            </a:r>
            <a:r>
              <a:rPr lang="en-GB" altLang="zh-CN" sz="2400" dirty="0"/>
              <a:t>" /*  */ "</a:t>
            </a:r>
            <a:r>
              <a:rPr lang="zh-CN" altLang="zh-CN" sz="2400" dirty="0"/>
              <a:t>（调试时可用）。</a:t>
            </a:r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注释说明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9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smtClean="0"/>
              <a:t>1. </a:t>
            </a:r>
            <a:r>
              <a:rPr lang="zh-CN" altLang="en-US" sz="2400" b="1" dirty="0" smtClean="0"/>
              <a:t>文件注释</a:t>
            </a:r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688060" y="1844824"/>
            <a:ext cx="784438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/>
              <a:t>         </a:t>
            </a:r>
            <a:r>
              <a:rPr lang="zh-CN" altLang="zh-CN" sz="2400" dirty="0" smtClean="0"/>
              <a:t>文件</a:t>
            </a:r>
            <a:r>
              <a:rPr lang="zh-CN" altLang="zh-CN" sz="2400" dirty="0"/>
              <a:t>注释必须说明文件名、项目名称、函数功能、创建人、创建日期、版本信息等相关信息。修改文件代码时，应在文件注释中记录修改日期、修改人员，并简要说明此次修改的目的。所有修改记录必须保持完整。 文件注释放在文件顶端，用</a:t>
            </a:r>
            <a:r>
              <a:rPr lang="en-GB" altLang="zh-CN" sz="2400" dirty="0"/>
              <a:t>"/*</a:t>
            </a:r>
            <a:r>
              <a:rPr lang="zh-CN" altLang="zh-CN" sz="2400" dirty="0"/>
              <a:t>……</a:t>
            </a:r>
            <a:r>
              <a:rPr lang="en-GB" altLang="zh-CN" sz="2400" dirty="0"/>
              <a:t>*/"</a:t>
            </a:r>
            <a:r>
              <a:rPr lang="zh-CN" altLang="zh-CN" sz="2400" dirty="0"/>
              <a:t>格式包含。 注释文本每行缩进</a:t>
            </a:r>
            <a:r>
              <a:rPr lang="en-GB" altLang="zh-CN" sz="2400" dirty="0"/>
              <a:t>4</a:t>
            </a:r>
            <a:r>
              <a:rPr lang="zh-CN" altLang="zh-CN" sz="2400" dirty="0"/>
              <a:t>个空格；每个注释文本分项名称应对齐。</a:t>
            </a:r>
          </a:p>
          <a:p>
            <a:r>
              <a:rPr lang="en-GB" altLang="zh-CN" sz="2400" dirty="0"/>
              <a:t> </a:t>
            </a:r>
            <a:r>
              <a:rPr lang="en-GB" altLang="zh-CN" sz="1600" dirty="0" smtClean="0">
                <a:solidFill>
                  <a:srgbClr val="00B050"/>
                </a:solidFill>
              </a:rPr>
              <a:t>/*********************************************************** </a:t>
            </a:r>
            <a:endParaRPr lang="zh-CN" altLang="zh-CN" sz="1600" dirty="0">
              <a:solidFill>
                <a:srgbClr val="00B050"/>
              </a:solidFill>
            </a:endParaRPr>
          </a:p>
          <a:p>
            <a:r>
              <a:rPr lang="zh-CN" altLang="zh-CN" sz="1600" dirty="0">
                <a:solidFill>
                  <a:srgbClr val="00B050"/>
                </a:solidFill>
              </a:rPr>
              <a:t>文件名称：</a:t>
            </a:r>
          </a:p>
          <a:p>
            <a:r>
              <a:rPr lang="zh-CN" altLang="zh-CN" sz="1600" dirty="0">
                <a:solidFill>
                  <a:srgbClr val="00B050"/>
                </a:solidFill>
              </a:rPr>
              <a:t>项目名称：</a:t>
            </a:r>
          </a:p>
          <a:p>
            <a:r>
              <a:rPr lang="zh-CN" altLang="zh-CN" sz="1600" dirty="0">
                <a:solidFill>
                  <a:srgbClr val="00B050"/>
                </a:solidFill>
              </a:rPr>
              <a:t>平台信息</a:t>
            </a:r>
            <a:r>
              <a:rPr lang="zh-CN" altLang="zh-CN" sz="1600" dirty="0" smtClean="0">
                <a:solidFill>
                  <a:srgbClr val="00B050"/>
                </a:solidFill>
              </a:rPr>
              <a:t>：</a:t>
            </a:r>
            <a:endParaRPr lang="en-US" altLang="zh-CN" sz="1600" dirty="0" smtClean="0">
              <a:solidFill>
                <a:srgbClr val="00B050"/>
              </a:solidFill>
            </a:endParaRPr>
          </a:p>
          <a:p>
            <a:r>
              <a:rPr lang="zh-CN" altLang="en-US" sz="1600" dirty="0" smtClean="0">
                <a:solidFill>
                  <a:srgbClr val="00B050"/>
                </a:solidFill>
              </a:rPr>
              <a:t>功能说明：</a:t>
            </a:r>
            <a:endParaRPr lang="zh-CN" altLang="zh-CN" sz="1600" dirty="0" smtClean="0">
              <a:solidFill>
                <a:srgbClr val="00B050"/>
              </a:solidFill>
            </a:endParaRPr>
          </a:p>
          <a:p>
            <a:r>
              <a:rPr lang="zh-CN" altLang="zh-CN" sz="1600" dirty="0" smtClean="0">
                <a:solidFill>
                  <a:srgbClr val="00B050"/>
                </a:solidFill>
              </a:rPr>
              <a:t>作 者： </a:t>
            </a:r>
          </a:p>
          <a:p>
            <a:r>
              <a:rPr lang="zh-CN" altLang="zh-CN" sz="1600" dirty="0" smtClean="0">
                <a:solidFill>
                  <a:srgbClr val="00B050"/>
                </a:solidFill>
              </a:rPr>
              <a:t>版 </a:t>
            </a:r>
            <a:r>
              <a:rPr lang="zh-CN" altLang="zh-CN" sz="1600" dirty="0">
                <a:solidFill>
                  <a:srgbClr val="00B050"/>
                </a:solidFill>
              </a:rPr>
              <a:t>本： </a:t>
            </a:r>
          </a:p>
          <a:p>
            <a:r>
              <a:rPr lang="zh-CN" altLang="zh-CN" sz="1600" dirty="0">
                <a:solidFill>
                  <a:srgbClr val="00B050"/>
                </a:solidFill>
              </a:rPr>
              <a:t>说 明： </a:t>
            </a:r>
          </a:p>
          <a:p>
            <a:r>
              <a:rPr lang="zh-CN" altLang="zh-CN" sz="1600" dirty="0">
                <a:solidFill>
                  <a:srgbClr val="00B050"/>
                </a:solidFill>
              </a:rPr>
              <a:t>修改记录： </a:t>
            </a:r>
          </a:p>
          <a:p>
            <a:r>
              <a:rPr lang="en-GB" altLang="zh-CN" sz="1600" dirty="0">
                <a:solidFill>
                  <a:srgbClr val="00B050"/>
                </a:solidFill>
              </a:rPr>
              <a:t>***********************************************************/ </a:t>
            </a:r>
            <a:endParaRPr lang="zh-CN" altLang="zh-CN" sz="1600" dirty="0">
              <a:solidFill>
                <a:srgbClr val="00B050"/>
              </a:solidFill>
            </a:endParaRPr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文件注释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4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smtClean="0"/>
              <a:t>2.</a:t>
            </a:r>
            <a:r>
              <a:rPr lang="zh-CN" altLang="zh-CN" sz="2400" b="1" dirty="0"/>
              <a:t>函数注释</a:t>
            </a:r>
          </a:p>
          <a:p>
            <a:pPr marL="0" lvl="1"/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474298" y="1929609"/>
            <a:ext cx="786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函数</a:t>
            </a:r>
            <a:r>
              <a:rPr lang="zh-CN" altLang="zh-CN" sz="2400" dirty="0"/>
              <a:t>头部注释应包括函数名称、函数功能、入口参数、出口参数等内容。如有必要还可增加作者、创建日期、修改记录（备注）等相关项目。 函数头部注释放在每个函数的顶端，用</a:t>
            </a:r>
            <a:r>
              <a:rPr lang="en-GB" altLang="zh-CN" sz="2400" dirty="0"/>
              <a:t>"/*</a:t>
            </a:r>
            <a:r>
              <a:rPr lang="zh-CN" altLang="zh-CN" sz="2400" dirty="0"/>
              <a:t>……</a:t>
            </a:r>
            <a:r>
              <a:rPr lang="en-GB" altLang="zh-CN" sz="2400" dirty="0"/>
              <a:t>*/"</a:t>
            </a:r>
            <a:r>
              <a:rPr lang="zh-CN" altLang="zh-CN" sz="2400" dirty="0"/>
              <a:t>的格式包含。其中函数名称应简写为</a:t>
            </a:r>
            <a:r>
              <a:rPr lang="en-GB" altLang="zh-CN" sz="2400" dirty="0" err="1"/>
              <a:t>FunctionName</a:t>
            </a:r>
            <a:r>
              <a:rPr lang="en-GB" altLang="zh-CN" sz="2400" dirty="0"/>
              <a:t>()</a:t>
            </a:r>
            <a:r>
              <a:rPr lang="zh-CN" altLang="zh-CN" sz="2400" dirty="0"/>
              <a:t>，不加入、出口参数等信息。 </a:t>
            </a:r>
            <a:endParaRPr lang="en-US" altLang="zh-CN" sz="2400" dirty="0" smtClean="0"/>
          </a:p>
          <a:p>
            <a:pPr algn="just"/>
            <a:endParaRPr lang="zh-CN" altLang="zh-CN" sz="2400" dirty="0"/>
          </a:p>
          <a:p>
            <a:pPr algn="just"/>
            <a:r>
              <a:rPr lang="en-GB" altLang="zh-CN" dirty="0" smtClean="0">
                <a:solidFill>
                  <a:srgbClr val="00B050"/>
                </a:solidFill>
              </a:rPr>
              <a:t>/****************************************************</a:t>
            </a:r>
          </a:p>
          <a:p>
            <a:pPr algn="just"/>
            <a:r>
              <a:rPr lang="zh-CN" altLang="zh-CN" dirty="0" smtClean="0">
                <a:solidFill>
                  <a:srgbClr val="00B050"/>
                </a:solidFill>
              </a:rPr>
              <a:t>函数</a:t>
            </a:r>
            <a:r>
              <a:rPr lang="zh-CN" altLang="zh-CN" dirty="0">
                <a:solidFill>
                  <a:srgbClr val="00B050"/>
                </a:solidFill>
              </a:rPr>
              <a:t>名称： </a:t>
            </a:r>
          </a:p>
          <a:p>
            <a:pPr algn="just"/>
            <a:r>
              <a:rPr lang="zh-CN" altLang="zh-CN" dirty="0">
                <a:solidFill>
                  <a:srgbClr val="00B050"/>
                </a:solidFill>
              </a:rPr>
              <a:t>函数功能： </a:t>
            </a:r>
          </a:p>
          <a:p>
            <a:pPr algn="just"/>
            <a:r>
              <a:rPr lang="zh-CN" altLang="zh-CN" dirty="0">
                <a:solidFill>
                  <a:srgbClr val="00B050"/>
                </a:solidFill>
              </a:rPr>
              <a:t>入口参数： </a:t>
            </a:r>
          </a:p>
          <a:p>
            <a:pPr algn="just"/>
            <a:r>
              <a:rPr lang="zh-CN" altLang="zh-CN" dirty="0">
                <a:solidFill>
                  <a:srgbClr val="00B050"/>
                </a:solidFill>
              </a:rPr>
              <a:t>出口参数： </a:t>
            </a:r>
          </a:p>
          <a:p>
            <a:pPr algn="just"/>
            <a:r>
              <a:rPr lang="zh-CN" altLang="zh-CN" dirty="0">
                <a:solidFill>
                  <a:srgbClr val="00B050"/>
                </a:solidFill>
              </a:rPr>
              <a:t>备 注： </a:t>
            </a:r>
          </a:p>
          <a:p>
            <a:pPr algn="just"/>
            <a:r>
              <a:rPr lang="en-GB" altLang="zh-CN" dirty="0" smtClean="0">
                <a:solidFill>
                  <a:srgbClr val="00B050"/>
                </a:solidFill>
              </a:rPr>
              <a:t>****************************************************/ </a:t>
            </a:r>
            <a:endParaRPr lang="zh-CN" altLang="zh-CN" dirty="0">
              <a:solidFill>
                <a:srgbClr val="00B050"/>
              </a:solidFill>
            </a:endParaRPr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函数注释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4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smtClean="0"/>
              <a:t>3.</a:t>
            </a:r>
            <a:r>
              <a:rPr lang="zh-CN" altLang="zh-CN" sz="2400" b="1" dirty="0"/>
              <a:t>代码注释 </a:t>
            </a:r>
          </a:p>
          <a:p>
            <a:pPr marL="0" lvl="1"/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388613" y="1890542"/>
            <a:ext cx="837885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        </a:t>
            </a:r>
            <a:r>
              <a:rPr lang="zh-CN" altLang="zh-CN" sz="2400" b="1" u="sng" dirty="0" smtClean="0">
                <a:solidFill>
                  <a:srgbClr val="FF0000"/>
                </a:solidFill>
              </a:rPr>
              <a:t>代码注释应与被注释的代码紧邻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放在其</a:t>
            </a:r>
            <a:r>
              <a:rPr lang="zh-CN" altLang="zh-CN" sz="2400" u="sng" dirty="0">
                <a:solidFill>
                  <a:schemeClr val="accent5">
                    <a:lumMod val="75000"/>
                  </a:schemeClr>
                </a:solidFill>
              </a:rPr>
              <a:t>上方或右方</a:t>
            </a:r>
            <a:r>
              <a:rPr lang="zh-CN" altLang="zh-CN" sz="2400" dirty="0"/>
              <a:t>，不可放在下面。如放于上方则需</a:t>
            </a:r>
            <a:r>
              <a:rPr lang="zh-CN" altLang="zh-CN" sz="2400" dirty="0" smtClean="0"/>
              <a:t>与其</a:t>
            </a:r>
            <a:r>
              <a:rPr lang="zh-CN" altLang="zh-CN" sz="2400" dirty="0"/>
              <a:t>上面的代码用空行隔开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    </a:t>
            </a:r>
            <a:r>
              <a:rPr lang="zh-CN" altLang="zh-CN" sz="2400" dirty="0" smtClean="0"/>
              <a:t>一般</a:t>
            </a:r>
            <a:r>
              <a:rPr lang="zh-CN" altLang="zh-CN" sz="2400" dirty="0"/>
              <a:t>少量注释应该添加在被注释语句的行尾，一个函数内的多个注释左对齐</a:t>
            </a:r>
            <a:r>
              <a:rPr lang="zh-CN" altLang="zh-CN" sz="2400" dirty="0" smtClean="0"/>
              <a:t>；较多</a:t>
            </a:r>
            <a:r>
              <a:rPr lang="zh-CN" altLang="zh-CN" sz="2400" dirty="0"/>
              <a:t>注释则应加在上方且注释行与被注释的语句左对齐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通常</a:t>
            </a:r>
            <a:r>
              <a:rPr lang="zh-CN" altLang="zh-CN" sz="2400" dirty="0"/>
              <a:t>，分支语句（条件分支、循环语句等）必须编写注释。其程序块结束</a:t>
            </a:r>
            <a:r>
              <a:rPr lang="zh-CN" altLang="zh-CN" sz="2400" dirty="0" smtClean="0"/>
              <a:t>行</a:t>
            </a:r>
            <a:r>
              <a:rPr lang="en-GB" altLang="zh-CN" sz="2400" dirty="0" smtClean="0"/>
              <a:t>“</a:t>
            </a:r>
            <a:r>
              <a:rPr lang="zh-CN" altLang="zh-CN" sz="2400" dirty="0" smtClean="0"/>
              <a:t>｝</a:t>
            </a:r>
            <a:r>
              <a:rPr lang="en-GB" altLang="zh-CN" sz="2400" dirty="0" smtClean="0"/>
              <a:t>”</a:t>
            </a:r>
            <a:r>
              <a:rPr lang="zh-CN" altLang="zh-CN" sz="2400" dirty="0" smtClean="0"/>
              <a:t>的</a:t>
            </a:r>
            <a:r>
              <a:rPr lang="zh-CN" altLang="zh-CN" sz="2400" dirty="0"/>
              <a:t>右方应加表明该程序块结束的</a:t>
            </a:r>
            <a:r>
              <a:rPr lang="zh-CN" altLang="zh-CN" sz="2400" dirty="0" smtClean="0"/>
              <a:t>标记</a:t>
            </a:r>
            <a:r>
              <a:rPr lang="en-GB" altLang="zh-CN" sz="2400" dirty="0" smtClean="0"/>
              <a:t>“end </a:t>
            </a:r>
            <a:r>
              <a:rPr lang="en-GB" altLang="zh-CN" sz="2400" dirty="0"/>
              <a:t>of </a:t>
            </a:r>
            <a:r>
              <a:rPr lang="zh-CN" altLang="zh-CN" sz="2400" dirty="0" smtClean="0"/>
              <a:t>……</a:t>
            </a:r>
            <a:r>
              <a:rPr lang="en-GB" altLang="zh-CN" sz="2400" dirty="0" smtClean="0"/>
              <a:t>”, </a:t>
            </a:r>
            <a:r>
              <a:rPr lang="zh-CN" altLang="zh-CN" sz="2400" dirty="0"/>
              <a:t>尤其在多重嵌套时</a:t>
            </a:r>
            <a:r>
              <a:rPr lang="zh-CN" altLang="zh-CN" sz="2400" dirty="0" smtClean="0"/>
              <a:t>。</a:t>
            </a:r>
            <a:r>
              <a:rPr lang="zh-CN" altLang="en-US" sz="2400" dirty="0" smtClean="0"/>
              <a:t>示例如下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zh-CN" sz="24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代码注释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7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400" b="1" dirty="0" smtClean="0"/>
              <a:t>3.</a:t>
            </a:r>
            <a:r>
              <a:rPr lang="zh-CN" altLang="zh-CN" sz="2400" b="1" dirty="0"/>
              <a:t>代码注释 </a:t>
            </a:r>
          </a:p>
          <a:p>
            <a:pPr marL="0" lvl="1"/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765142" y="1988840"/>
            <a:ext cx="83788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err="1"/>
              <a:t>int</a:t>
            </a:r>
            <a:r>
              <a:rPr lang="en-GB" altLang="zh-CN" b="1" dirty="0"/>
              <a:t>   </a:t>
            </a:r>
            <a:r>
              <a:rPr lang="en-GB" altLang="zh-CN" b="1" dirty="0" err="1"/>
              <a:t>nNum</a:t>
            </a:r>
            <a:r>
              <a:rPr lang="en-GB" altLang="zh-CN" b="1" dirty="0"/>
              <a:t> = 7;        </a:t>
            </a:r>
            <a:r>
              <a:rPr lang="en-GB" altLang="zh-CN" b="1" dirty="0">
                <a:solidFill>
                  <a:srgbClr val="00B050"/>
                </a:solidFill>
              </a:rPr>
              <a:t>//  </a:t>
            </a:r>
            <a:r>
              <a:rPr lang="zh-CN" altLang="zh-CN" b="1" dirty="0">
                <a:solidFill>
                  <a:srgbClr val="00B050"/>
                </a:solidFill>
              </a:rPr>
              <a:t>注释 。。。</a:t>
            </a:r>
          </a:p>
          <a:p>
            <a:r>
              <a:rPr lang="en-GB" altLang="zh-CN" b="1" dirty="0">
                <a:solidFill>
                  <a:srgbClr val="00B050"/>
                </a:solidFill>
              </a:rPr>
              <a:t> </a:t>
            </a:r>
            <a:endParaRPr lang="zh-CN" altLang="zh-CN" b="1" dirty="0">
              <a:solidFill>
                <a:srgbClr val="00B050"/>
              </a:solidFill>
            </a:endParaRPr>
          </a:p>
          <a:p>
            <a:r>
              <a:rPr lang="en-GB" altLang="zh-CN" b="1" dirty="0">
                <a:solidFill>
                  <a:srgbClr val="00B050"/>
                </a:solidFill>
              </a:rPr>
              <a:t>// </a:t>
            </a:r>
            <a:r>
              <a:rPr lang="zh-CN" altLang="zh-CN" b="1" dirty="0">
                <a:solidFill>
                  <a:srgbClr val="00B050"/>
                </a:solidFill>
              </a:rPr>
              <a:t>注释。。。</a:t>
            </a:r>
          </a:p>
          <a:p>
            <a:r>
              <a:rPr lang="en-GB" altLang="zh-CN" b="1" dirty="0"/>
              <a:t>for(</a:t>
            </a:r>
            <a:r>
              <a:rPr lang="en-GB" altLang="zh-CN" b="1" dirty="0" err="1"/>
              <a:t>int</a:t>
            </a:r>
            <a:r>
              <a:rPr lang="en-GB" altLang="zh-CN" b="1" dirty="0"/>
              <a:t> </a:t>
            </a:r>
            <a:r>
              <a:rPr lang="en-GB" altLang="zh-CN" b="1" dirty="0" err="1"/>
              <a:t>i</a:t>
            </a:r>
            <a:r>
              <a:rPr lang="en-GB" altLang="zh-CN" b="1" dirty="0"/>
              <a:t> = 0 ; I &lt; </a:t>
            </a:r>
            <a:r>
              <a:rPr lang="en-GB" altLang="zh-CN" b="1" dirty="0" err="1"/>
              <a:t>nNum</a:t>
            </a:r>
            <a:r>
              <a:rPr lang="en-GB" altLang="zh-CN" b="1" dirty="0"/>
              <a:t>; </a:t>
            </a:r>
            <a:r>
              <a:rPr lang="en-GB" altLang="zh-CN" b="1" dirty="0" err="1"/>
              <a:t>i</a:t>
            </a:r>
            <a:r>
              <a:rPr lang="en-GB" altLang="zh-CN" b="1" dirty="0"/>
              <a:t>++)</a:t>
            </a:r>
            <a:endParaRPr lang="zh-CN" altLang="zh-CN" b="1" dirty="0"/>
          </a:p>
          <a:p>
            <a:r>
              <a:rPr lang="en-GB" altLang="zh-CN" b="1" dirty="0"/>
              <a:t>{</a:t>
            </a:r>
            <a:endParaRPr lang="zh-CN" altLang="zh-CN" b="1" dirty="0"/>
          </a:p>
          <a:p>
            <a:r>
              <a:rPr lang="en-GB" altLang="zh-CN" b="1" dirty="0"/>
              <a:t> </a:t>
            </a:r>
            <a:r>
              <a:rPr lang="en-GB" altLang="zh-CN" b="1" dirty="0" smtClean="0"/>
              <a:t>    If</a:t>
            </a:r>
            <a:r>
              <a:rPr lang="en-GB" altLang="zh-CN" b="1" dirty="0"/>
              <a:t>( </a:t>
            </a:r>
            <a:r>
              <a:rPr lang="en-GB" altLang="zh-CN" b="1" dirty="0" err="1"/>
              <a:t>i</a:t>
            </a:r>
            <a:r>
              <a:rPr lang="en-GB" altLang="zh-CN" b="1" dirty="0"/>
              <a:t> = = 0</a:t>
            </a:r>
            <a:r>
              <a:rPr lang="en-GB" altLang="zh-CN" b="1" dirty="0" smtClean="0"/>
              <a:t>)</a:t>
            </a:r>
            <a:endParaRPr lang="en-US" altLang="zh-CN" b="1" dirty="0"/>
          </a:p>
          <a:p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en-GB" altLang="zh-CN" b="1" dirty="0" smtClean="0"/>
              <a:t>  </a:t>
            </a:r>
            <a:r>
              <a:rPr lang="en-GB" altLang="zh-CN" b="1" dirty="0"/>
              <a:t>{</a:t>
            </a:r>
            <a:endParaRPr lang="zh-CN" altLang="zh-CN" b="1" dirty="0"/>
          </a:p>
          <a:p>
            <a:r>
              <a:rPr lang="en-GB" altLang="zh-CN" b="1" dirty="0">
                <a:solidFill>
                  <a:srgbClr val="00B050"/>
                </a:solidFill>
              </a:rPr>
              <a:t>	           // code……					</a:t>
            </a:r>
            <a:endParaRPr lang="zh-CN" altLang="zh-CN" b="1" dirty="0">
              <a:solidFill>
                <a:srgbClr val="00B050"/>
              </a:solidFill>
            </a:endParaRPr>
          </a:p>
          <a:p>
            <a:r>
              <a:rPr lang="en-GB" altLang="zh-CN" b="1" dirty="0" smtClean="0"/>
              <a:t>      }</a:t>
            </a:r>
            <a:endParaRPr lang="zh-CN" altLang="zh-CN" b="1" dirty="0"/>
          </a:p>
          <a:p>
            <a:r>
              <a:rPr lang="en-GB" altLang="zh-CN" b="1" dirty="0" smtClean="0"/>
              <a:t>      else</a:t>
            </a:r>
            <a:endParaRPr lang="zh-CN" altLang="zh-CN" b="1" dirty="0"/>
          </a:p>
          <a:p>
            <a:r>
              <a:rPr lang="en-GB" altLang="zh-CN" b="1" dirty="0" smtClean="0"/>
              <a:t>     {</a:t>
            </a:r>
            <a:endParaRPr lang="zh-CN" altLang="zh-CN" b="1" dirty="0"/>
          </a:p>
          <a:p>
            <a:r>
              <a:rPr lang="en-GB" altLang="zh-CN" b="1" dirty="0">
                <a:solidFill>
                  <a:srgbClr val="00B050"/>
                </a:solidFill>
              </a:rPr>
              <a:t>       //code</a:t>
            </a:r>
            <a:endParaRPr lang="zh-CN" altLang="zh-CN" b="1" dirty="0">
              <a:solidFill>
                <a:srgbClr val="00B050"/>
              </a:solidFill>
            </a:endParaRPr>
          </a:p>
          <a:p>
            <a:r>
              <a:rPr lang="en-GB" altLang="zh-CN" b="1" dirty="0" smtClean="0"/>
              <a:t>     } </a:t>
            </a:r>
            <a:r>
              <a:rPr lang="en-GB" altLang="zh-CN" b="1" dirty="0">
                <a:solidFill>
                  <a:srgbClr val="00B050"/>
                </a:solidFill>
              </a:rPr>
              <a:t>//end of if(</a:t>
            </a:r>
            <a:r>
              <a:rPr lang="en-GB" altLang="zh-CN" b="1" dirty="0" err="1">
                <a:solidFill>
                  <a:srgbClr val="00B050"/>
                </a:solidFill>
              </a:rPr>
              <a:t>i</a:t>
            </a:r>
            <a:r>
              <a:rPr lang="en-GB" altLang="zh-CN" b="1" dirty="0">
                <a:solidFill>
                  <a:srgbClr val="00B050"/>
                </a:solidFill>
              </a:rPr>
              <a:t> == 0)</a:t>
            </a:r>
            <a:endParaRPr lang="zh-CN" altLang="zh-CN" b="1" dirty="0">
              <a:solidFill>
                <a:srgbClr val="00B050"/>
              </a:solidFill>
            </a:endParaRPr>
          </a:p>
          <a:p>
            <a:r>
              <a:rPr lang="en-GB" altLang="zh-CN" b="1" dirty="0">
                <a:solidFill>
                  <a:srgbClr val="00B050"/>
                </a:solidFill>
              </a:rPr>
              <a:t> </a:t>
            </a:r>
            <a:endParaRPr lang="zh-CN" altLang="zh-CN" b="1" dirty="0">
              <a:solidFill>
                <a:srgbClr val="00B050"/>
              </a:solidFill>
            </a:endParaRPr>
          </a:p>
          <a:p>
            <a:r>
              <a:rPr lang="en-GB" altLang="zh-CN" b="1" dirty="0"/>
              <a:t>} </a:t>
            </a:r>
            <a:r>
              <a:rPr lang="en-GB" altLang="zh-CN" b="1" dirty="0">
                <a:solidFill>
                  <a:srgbClr val="00B050"/>
                </a:solidFill>
              </a:rPr>
              <a:t>// end of for (</a:t>
            </a:r>
            <a:r>
              <a:rPr lang="en-GB" altLang="zh-CN" b="1" dirty="0" err="1">
                <a:solidFill>
                  <a:srgbClr val="00B050"/>
                </a:solidFill>
              </a:rPr>
              <a:t>i</a:t>
            </a:r>
            <a:r>
              <a:rPr lang="en-GB" altLang="zh-CN" b="1" dirty="0">
                <a:solidFill>
                  <a:srgbClr val="00B050"/>
                </a:solidFill>
              </a:rPr>
              <a:t>)</a:t>
            </a:r>
            <a:endParaRPr lang="zh-CN" altLang="zh-CN" b="1" dirty="0">
              <a:solidFill>
                <a:srgbClr val="00B050"/>
              </a:solidFill>
            </a:endParaRPr>
          </a:p>
          <a:p>
            <a:endParaRPr lang="zh-CN" altLang="zh-CN" b="1" dirty="0">
              <a:solidFill>
                <a:srgbClr val="00B050"/>
              </a:solidFill>
            </a:endParaRPr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代码注释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9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71600" y="1772816"/>
            <a:ext cx="73448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综合实验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，班长收齐提交。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不需包含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实验，只需要写综合设计如何实现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个人报告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，报告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模板看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软件小组大作业</a:t>
            </a:r>
            <a:r>
              <a:rPr lang="zh-CN" altLang="en-US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秋季学期总结课前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37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5536" y="1412776"/>
            <a:ext cx="82348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/>
              <a:t>代码的每一级均往右缩进</a:t>
            </a:r>
            <a:r>
              <a:rPr lang="en-GB" altLang="zh-CN" sz="2400" dirty="0"/>
              <a:t>4</a:t>
            </a:r>
            <a:r>
              <a:rPr lang="zh-CN" altLang="zh-CN" sz="2400" dirty="0"/>
              <a:t>个空格的位置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/>
              <a:t>不使用</a:t>
            </a:r>
            <a:r>
              <a:rPr lang="en-GB" altLang="zh-CN" sz="2400" dirty="0"/>
              <a:t>Tab</a:t>
            </a:r>
            <a:r>
              <a:rPr lang="zh-CN" altLang="zh-CN" sz="2400" dirty="0"/>
              <a:t>键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/>
              <a:t>相对独立的程序块之间要加空行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/>
              <a:t>括号内侧（即左括号后面和右括号前面）</a:t>
            </a:r>
            <a:r>
              <a:rPr lang="zh-CN" altLang="zh-CN" sz="2400" u="sng" dirty="0">
                <a:solidFill>
                  <a:schemeClr val="accent5">
                    <a:lumMod val="75000"/>
                  </a:schemeClr>
                </a:solidFill>
              </a:rPr>
              <a:t>不加空格</a:t>
            </a:r>
            <a:r>
              <a:rPr lang="zh-CN" altLang="zh-CN" sz="2400" dirty="0"/>
              <a:t>，多重括号间不加空格。</a:t>
            </a:r>
            <a:r>
              <a:rPr lang="zh-CN" altLang="zh-CN" sz="2400" dirty="0" smtClean="0"/>
              <a:t>如：</a:t>
            </a:r>
            <a:r>
              <a:rPr lang="en-GB" altLang="zh-CN" sz="2400" dirty="0" err="1" smtClean="0"/>
              <a:t>SetName</a:t>
            </a:r>
            <a:r>
              <a:rPr lang="en-GB" altLang="zh-CN" sz="2400" dirty="0" smtClean="0"/>
              <a:t>(</a:t>
            </a:r>
            <a:r>
              <a:rPr lang="en-GB" altLang="zh-CN" sz="2400" dirty="0" err="1" smtClean="0"/>
              <a:t>GetFunc</a:t>
            </a:r>
            <a:r>
              <a:rPr lang="en-GB" altLang="zh-CN" sz="2400" dirty="0" smtClean="0"/>
              <a:t>());</a:t>
            </a:r>
            <a:endParaRPr lang="zh-CN" altLang="zh-CN" sz="2400" dirty="0" smtClean="0"/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函数形参之间应该有且只有一个空格（形参</a:t>
            </a:r>
            <a:r>
              <a:rPr lang="zh-CN" altLang="zh-CN" sz="2400" u="sng" dirty="0" smtClean="0">
                <a:solidFill>
                  <a:schemeClr val="accent5">
                    <a:lumMod val="75000"/>
                  </a:schemeClr>
                </a:solidFill>
              </a:rPr>
              <a:t>逗号后面加空格</a:t>
            </a:r>
            <a:r>
              <a:rPr lang="zh-CN" altLang="zh-CN" sz="2400" dirty="0" smtClean="0"/>
              <a:t>），如：</a:t>
            </a:r>
            <a:r>
              <a:rPr lang="en-GB" altLang="zh-CN" sz="2400" dirty="0" err="1" smtClean="0"/>
              <a:t>callFunction</a:t>
            </a:r>
            <a:r>
              <a:rPr lang="en-GB" altLang="zh-CN" sz="2400" dirty="0" smtClean="0"/>
              <a:t>(para1</a:t>
            </a:r>
            <a:r>
              <a:rPr lang="en-GB" altLang="zh-CN" sz="2400" dirty="0"/>
              <a:t>, para2, para3)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lvl="0"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             </a:t>
            </a:r>
            <a:r>
              <a:rPr lang="zh-CN" altLang="zh-CN" sz="2400" dirty="0" smtClean="0"/>
              <a:t>而</a:t>
            </a:r>
            <a:r>
              <a:rPr lang="en-GB" altLang="zh-CN" sz="2400" dirty="0" err="1" smtClean="0"/>
              <a:t>callFunction</a:t>
            </a:r>
            <a:r>
              <a:rPr lang="en-GB" altLang="zh-CN" sz="2400" dirty="0" smtClean="0"/>
              <a:t>(para1,para2,para3</a:t>
            </a:r>
            <a:r>
              <a:rPr lang="en-GB" altLang="zh-CN" sz="2400" dirty="0"/>
              <a:t>) </a:t>
            </a:r>
            <a:r>
              <a:rPr lang="zh-CN" altLang="zh-CN" sz="2400" dirty="0"/>
              <a:t>不符合要求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代码编写要求</a:t>
            </a:r>
          </a:p>
        </p:txBody>
      </p:sp>
    </p:spTree>
    <p:extLst>
      <p:ext uri="{BB962C8B-B14F-4D97-AF65-F5344CB8AC3E}">
        <p14:creationId xmlns:p14="http://schemas.microsoft.com/office/powerpoint/2010/main" val="33710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11560" y="1268760"/>
            <a:ext cx="78652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/>
              <a:t>操作符前后均加一个空格，如： </a:t>
            </a:r>
            <a:r>
              <a:rPr lang="en-GB" altLang="zh-CN" sz="2400" dirty="0" err="1"/>
              <a:t>nSum</a:t>
            </a:r>
            <a:r>
              <a:rPr lang="en-GB" altLang="zh-CN" sz="2400" dirty="0"/>
              <a:t> = nNunm1 + nNum2 </a:t>
            </a:r>
            <a:r>
              <a:rPr lang="zh-CN" altLang="zh-CN" sz="2400" dirty="0"/>
              <a:t>。而</a:t>
            </a:r>
            <a:r>
              <a:rPr lang="en-GB" altLang="zh-CN" sz="2400" dirty="0" err="1"/>
              <a:t>nSum</a:t>
            </a:r>
            <a:r>
              <a:rPr lang="en-GB" altLang="zh-CN" sz="2400" dirty="0"/>
              <a:t>=nNunm1+nNum2 </a:t>
            </a:r>
            <a:r>
              <a:rPr lang="zh-CN" altLang="zh-CN" sz="2400" dirty="0"/>
              <a:t>则不符合要求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2400" dirty="0" smtClean="0"/>
              <a:t>单</a:t>
            </a:r>
            <a:r>
              <a:rPr lang="zh-CN" altLang="zh-CN" sz="2400" dirty="0"/>
              <a:t>目操作符，如</a:t>
            </a:r>
            <a:r>
              <a:rPr lang="en-GB" altLang="zh-CN" sz="2400" dirty="0"/>
              <a:t>"!"</a:t>
            </a:r>
            <a:r>
              <a:rPr lang="zh-CN" altLang="zh-CN" sz="2400" dirty="0"/>
              <a:t>、</a:t>
            </a:r>
            <a:r>
              <a:rPr lang="en-GB" altLang="zh-CN" sz="2400" dirty="0"/>
              <a:t>"~"</a:t>
            </a:r>
            <a:r>
              <a:rPr lang="zh-CN" altLang="zh-CN" sz="2400" dirty="0"/>
              <a:t>、</a:t>
            </a:r>
            <a:r>
              <a:rPr lang="en-GB" altLang="zh-CN" sz="2400" dirty="0"/>
              <a:t>"++"</a:t>
            </a:r>
            <a:r>
              <a:rPr lang="zh-CN" altLang="zh-CN" sz="2400" dirty="0"/>
              <a:t>、</a:t>
            </a:r>
            <a:r>
              <a:rPr lang="en-GB" altLang="zh-CN" sz="2400" dirty="0"/>
              <a:t>"-"</a:t>
            </a:r>
            <a:r>
              <a:rPr lang="zh-CN" altLang="zh-CN" sz="2400" dirty="0"/>
              <a:t>、</a:t>
            </a:r>
            <a:r>
              <a:rPr lang="en-GB" altLang="zh-CN" sz="2400" dirty="0"/>
              <a:t>"&amp;"</a:t>
            </a:r>
            <a:r>
              <a:rPr lang="zh-CN" altLang="zh-CN" sz="2400" dirty="0"/>
              <a:t>（地址运算符）等，后面不加空格，如：</a:t>
            </a:r>
            <a:r>
              <a:rPr lang="en-GB" altLang="zh-CN" sz="2400" dirty="0" err="1"/>
              <a:t>i</a:t>
            </a:r>
            <a:r>
              <a:rPr lang="en-GB" altLang="zh-CN" sz="2400" dirty="0"/>
              <a:t>++ </a:t>
            </a:r>
            <a:r>
              <a:rPr lang="zh-CN" altLang="zh-CN" sz="2400" dirty="0"/>
              <a:t>，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GB" altLang="zh-CN" sz="2400" dirty="0" smtClean="0"/>
              <a:t>if</a:t>
            </a:r>
            <a:r>
              <a:rPr lang="zh-CN" altLang="zh-CN" sz="2400" dirty="0"/>
              <a:t>、</a:t>
            </a:r>
            <a:r>
              <a:rPr lang="en-GB" altLang="zh-CN" sz="2400" dirty="0"/>
              <a:t>else if</a:t>
            </a:r>
            <a:r>
              <a:rPr lang="zh-CN" altLang="zh-CN" sz="2400" dirty="0"/>
              <a:t>、</a:t>
            </a:r>
            <a:r>
              <a:rPr lang="en-GB" altLang="zh-CN" sz="2400" dirty="0"/>
              <a:t>else</a:t>
            </a:r>
            <a:r>
              <a:rPr lang="zh-CN" altLang="zh-CN" sz="2400" dirty="0"/>
              <a:t>、</a:t>
            </a:r>
            <a:r>
              <a:rPr lang="en-GB" altLang="zh-CN" sz="2400" dirty="0"/>
              <a:t>for</a:t>
            </a:r>
            <a:r>
              <a:rPr lang="zh-CN" altLang="zh-CN" sz="2400" dirty="0"/>
              <a:t>、</a:t>
            </a:r>
            <a:r>
              <a:rPr lang="en-GB" altLang="zh-CN" sz="2400" dirty="0"/>
              <a:t>while</a:t>
            </a:r>
            <a:r>
              <a:rPr lang="zh-CN" altLang="zh-CN" sz="2400" dirty="0"/>
              <a:t>语句无论其执行体是一条语句还是多条语句都必须加花括号，且左右花括号各独占一行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代码编写要求</a:t>
            </a:r>
          </a:p>
        </p:txBody>
      </p:sp>
    </p:spTree>
    <p:extLst>
      <p:ext uri="{BB962C8B-B14F-4D97-AF65-F5344CB8AC3E}">
        <p14:creationId xmlns:p14="http://schemas.microsoft.com/office/powerpoint/2010/main" val="39172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u"/>
            </a:pPr>
            <a:r>
              <a:rPr lang="zh-CN" altLang="zh-CN" sz="2400" b="1" dirty="0" smtClean="0"/>
              <a:t>条件判断</a:t>
            </a:r>
            <a:r>
              <a:rPr lang="zh-CN" altLang="en-US" sz="2400" b="1" dirty="0" smtClean="0"/>
              <a:t>语句中的</a:t>
            </a:r>
            <a:r>
              <a:rPr lang="zh-CN" altLang="zh-CN" sz="2400" b="1" dirty="0" smtClean="0"/>
              <a:t>操作符 </a:t>
            </a:r>
            <a:endParaRPr lang="zh-CN" altLang="zh-CN" sz="2400" b="1" dirty="0"/>
          </a:p>
          <a:p>
            <a:pPr marL="0" lvl="1"/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691893" y="1756266"/>
            <a:ext cx="7865236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</a:pPr>
            <a:r>
              <a:rPr lang="zh-CN" altLang="en-US" sz="2000" dirty="0" smtClean="0"/>
              <a:t>当</a:t>
            </a:r>
            <a:r>
              <a:rPr lang="en-GB" altLang="zh-CN" sz="2000" dirty="0" smtClean="0"/>
              <a:t>if</a:t>
            </a:r>
            <a:r>
              <a:rPr lang="zh-CN" altLang="zh-CN" sz="2000" dirty="0"/>
              <a:t>、</a:t>
            </a:r>
            <a:r>
              <a:rPr lang="en-GB" altLang="zh-CN" sz="2000" dirty="0"/>
              <a:t>else if</a:t>
            </a:r>
            <a:r>
              <a:rPr lang="zh-CN" altLang="zh-CN" sz="2000" dirty="0"/>
              <a:t>、</a:t>
            </a:r>
            <a:r>
              <a:rPr lang="en-GB" altLang="zh-CN" sz="2000" dirty="0"/>
              <a:t>else</a:t>
            </a:r>
            <a:r>
              <a:rPr lang="zh-CN" altLang="zh-CN" sz="2000" dirty="0"/>
              <a:t>、</a:t>
            </a:r>
            <a:r>
              <a:rPr lang="en-GB" altLang="zh-CN" sz="2000" dirty="0"/>
              <a:t>for</a:t>
            </a:r>
            <a:r>
              <a:rPr lang="zh-CN" altLang="zh-CN" sz="2000" dirty="0"/>
              <a:t>、</a:t>
            </a:r>
            <a:r>
              <a:rPr lang="en-GB" altLang="zh-CN" sz="2000" dirty="0"/>
              <a:t>while</a:t>
            </a:r>
            <a:r>
              <a:rPr lang="zh-CN" altLang="zh-CN" sz="2000" dirty="0"/>
              <a:t>中的条件判断</a:t>
            </a:r>
            <a:r>
              <a:rPr lang="zh-CN" altLang="zh-CN" sz="2000" dirty="0" smtClean="0"/>
              <a:t>，</a:t>
            </a:r>
            <a:endParaRPr lang="en-US" altLang="zh-CN" sz="2000" dirty="0" smtClean="0"/>
          </a:p>
          <a:p>
            <a:pPr lvl="0">
              <a:lnSpc>
                <a:spcPct val="125000"/>
              </a:lnSpc>
            </a:pPr>
            <a:r>
              <a:rPr lang="zh-CN" altLang="zh-CN" sz="2000" dirty="0" smtClean="0"/>
              <a:t>操作符</a:t>
            </a:r>
            <a:r>
              <a:rPr lang="zh-CN" altLang="zh-CN" sz="2000" dirty="0"/>
              <a:t>只可能是</a:t>
            </a:r>
            <a:r>
              <a:rPr lang="en-GB" altLang="zh-CN" sz="2000" dirty="0"/>
              <a:t> </a:t>
            </a:r>
            <a:r>
              <a:rPr lang="en-GB" altLang="zh-CN" sz="2000" dirty="0">
                <a:solidFill>
                  <a:srgbClr val="C00000"/>
                </a:solidFill>
              </a:rPr>
              <a:t>= = 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!=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&amp;&amp;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||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&lt;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&gt;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&lt;=</a:t>
            </a:r>
            <a:r>
              <a:rPr lang="zh-CN" altLang="zh-CN" sz="2000" dirty="0">
                <a:solidFill>
                  <a:srgbClr val="C00000"/>
                </a:solidFill>
              </a:rPr>
              <a:t>、</a:t>
            </a:r>
            <a:r>
              <a:rPr lang="en-GB" altLang="zh-CN" sz="2000" dirty="0">
                <a:solidFill>
                  <a:srgbClr val="C00000"/>
                </a:solidFill>
              </a:rPr>
              <a:t>&gt;= 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lvl="0">
              <a:lnSpc>
                <a:spcPct val="125000"/>
              </a:lnSpc>
            </a:pPr>
            <a:r>
              <a:rPr lang="zh-CN" altLang="zh-CN" sz="2000" dirty="0" smtClean="0"/>
              <a:t>如</a:t>
            </a:r>
            <a:r>
              <a:rPr lang="zh-CN" altLang="zh-CN" sz="2000" dirty="0"/>
              <a:t>：</a:t>
            </a:r>
          </a:p>
          <a:p>
            <a:pPr>
              <a:lnSpc>
                <a:spcPct val="125000"/>
              </a:lnSpc>
            </a:pPr>
            <a:r>
              <a:rPr lang="en-GB" altLang="zh-CN" sz="2000" dirty="0" err="1"/>
              <a:t>int</a:t>
            </a:r>
            <a:r>
              <a:rPr lang="en-GB" altLang="zh-CN" sz="2000" dirty="0"/>
              <a:t>  </a:t>
            </a:r>
            <a:r>
              <a:rPr lang="en-GB" altLang="zh-CN" sz="2000" dirty="0" err="1"/>
              <a:t>nNum</a:t>
            </a:r>
            <a:r>
              <a:rPr lang="en-GB" altLang="zh-CN" sz="2000" dirty="0"/>
              <a:t> =  nValue1 &amp; nValue2;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 </a:t>
            </a:r>
            <a:r>
              <a:rPr lang="en-GB" altLang="zh-CN" sz="2000" dirty="0" smtClean="0"/>
              <a:t>if(</a:t>
            </a:r>
            <a:r>
              <a:rPr lang="en-GB" altLang="zh-CN" sz="2000" dirty="0" err="1" smtClean="0"/>
              <a:t>nNum</a:t>
            </a:r>
            <a:r>
              <a:rPr lang="en-GB" altLang="zh-CN" sz="2000" dirty="0" smtClean="0"/>
              <a:t> </a:t>
            </a:r>
            <a:r>
              <a:rPr lang="en-GB" altLang="zh-CN" sz="2000" dirty="0"/>
              <a:t>== 0)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{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    // TODO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}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 </a:t>
            </a:r>
            <a:r>
              <a:rPr lang="zh-CN" altLang="zh-CN" sz="2000" dirty="0" smtClean="0"/>
              <a:t>绝对</a:t>
            </a:r>
            <a:r>
              <a:rPr lang="zh-CN" altLang="zh-CN" sz="2000" dirty="0"/>
              <a:t>不允许写成：</a:t>
            </a:r>
          </a:p>
          <a:p>
            <a:pPr>
              <a:lnSpc>
                <a:spcPct val="125000"/>
              </a:lnSpc>
            </a:pPr>
            <a:r>
              <a:rPr lang="en-GB" altLang="zh-CN" sz="2000" dirty="0"/>
              <a:t> </a:t>
            </a:r>
            <a:r>
              <a:rPr lang="en-GB" altLang="zh-CN" sz="2000" dirty="0" smtClean="0"/>
              <a:t>If</a:t>
            </a:r>
            <a:r>
              <a:rPr lang="en-GB" altLang="zh-CN" sz="2000" dirty="0"/>
              <a:t>(!(nValue1</a:t>
            </a:r>
            <a:r>
              <a:rPr lang="en-GB" altLang="zh-CN" sz="2000" dirty="0">
                <a:solidFill>
                  <a:srgbClr val="FF0000"/>
                </a:solidFill>
              </a:rPr>
              <a:t> &amp; </a:t>
            </a:r>
            <a:r>
              <a:rPr lang="en-GB" altLang="zh-CN" sz="2000" dirty="0"/>
              <a:t>nValue2))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{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	//TODO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r>
              <a:rPr lang="en-GB" altLang="zh-CN" sz="2000" dirty="0"/>
              <a:t>}</a:t>
            </a:r>
            <a:endParaRPr lang="zh-CN" altLang="zh-CN" sz="20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代码编写要求</a:t>
            </a:r>
          </a:p>
        </p:txBody>
      </p:sp>
    </p:spTree>
    <p:extLst>
      <p:ext uri="{BB962C8B-B14F-4D97-AF65-F5344CB8AC3E}">
        <p14:creationId xmlns:p14="http://schemas.microsoft.com/office/powerpoint/2010/main" val="385740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01058" y="1844823"/>
            <a:ext cx="114219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u"/>
            </a:pPr>
            <a:r>
              <a:rPr lang="en-US" altLang="zh-CN" sz="2400" b="1" dirty="0" smtClean="0"/>
              <a:t>Switch </a:t>
            </a:r>
            <a:r>
              <a:rPr lang="zh-CN" altLang="en-US" sz="2400" b="1" dirty="0"/>
              <a:t>语句</a:t>
            </a:r>
            <a:endParaRPr lang="zh-CN" altLang="zh-CN" sz="2400" b="1" dirty="0"/>
          </a:p>
          <a:p>
            <a:pPr marL="0" lvl="1"/>
            <a:endParaRPr lang="zh-CN" altLang="zh-CN" sz="2400" b="1" dirty="0"/>
          </a:p>
          <a:p>
            <a:pPr marL="0" lvl="1"/>
            <a:r>
              <a:rPr lang="zh-CN" altLang="zh-CN" sz="2400" b="1" dirty="0" smtClean="0"/>
              <a:t> </a:t>
            </a:r>
            <a:endParaRPr lang="zh-CN" altLang="zh-CN" sz="2400" b="1" dirty="0"/>
          </a:p>
          <a:p>
            <a:pPr marL="0" lvl="1"/>
            <a:endParaRPr lang="zh-CN" altLang="zh-CN" sz="2400" b="1" dirty="0"/>
          </a:p>
        </p:txBody>
      </p:sp>
      <p:sp>
        <p:nvSpPr>
          <p:cNvPr id="6" name="矩形 5"/>
          <p:cNvSpPr/>
          <p:nvPr/>
        </p:nvSpPr>
        <p:spPr>
          <a:xfrm>
            <a:off x="683568" y="2017992"/>
            <a:ext cx="786523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altLang="zh-CN" sz="2000" dirty="0"/>
              <a:t>Switch </a:t>
            </a:r>
            <a:r>
              <a:rPr lang="zh-CN" altLang="zh-CN" sz="2000" dirty="0"/>
              <a:t>语句必须</a:t>
            </a:r>
            <a:r>
              <a:rPr lang="zh-CN" altLang="zh-CN" sz="2000" u="sng" dirty="0">
                <a:solidFill>
                  <a:schemeClr val="accent5">
                    <a:lumMod val="75000"/>
                  </a:schemeClr>
                </a:solidFill>
              </a:rPr>
              <a:t>包含</a:t>
            </a:r>
            <a:r>
              <a:rPr lang="en-GB" altLang="zh-CN" sz="2000" u="sng" dirty="0">
                <a:solidFill>
                  <a:schemeClr val="accent5">
                    <a:lumMod val="75000"/>
                  </a:schemeClr>
                </a:solidFill>
              </a:rPr>
              <a:t>default </a:t>
            </a:r>
            <a:r>
              <a:rPr lang="zh-CN" altLang="zh-CN" sz="2000" u="sng" dirty="0">
                <a:solidFill>
                  <a:schemeClr val="accent5">
                    <a:lumMod val="75000"/>
                  </a:schemeClr>
                </a:solidFill>
              </a:rPr>
              <a:t>分支</a:t>
            </a:r>
            <a:r>
              <a:rPr lang="zh-CN" altLang="zh-CN" sz="2000" dirty="0"/>
              <a:t>。如：</a:t>
            </a:r>
          </a:p>
          <a:p>
            <a:r>
              <a:rPr lang="en-GB" altLang="zh-CN" sz="2000" dirty="0" smtClean="0"/>
              <a:t>Switch(</a:t>
            </a:r>
            <a:r>
              <a:rPr lang="en-GB" altLang="zh-CN" sz="2000" dirty="0" err="1" smtClean="0"/>
              <a:t>nNum</a:t>
            </a:r>
            <a:r>
              <a:rPr lang="en-GB" altLang="zh-CN" sz="2000" dirty="0"/>
              <a:t>)</a:t>
            </a:r>
            <a:endParaRPr lang="zh-CN" altLang="zh-CN" sz="2000" dirty="0"/>
          </a:p>
          <a:p>
            <a:r>
              <a:rPr lang="en-GB" altLang="zh-CN" sz="2000" dirty="0"/>
              <a:t>{</a:t>
            </a:r>
            <a:endParaRPr lang="zh-CN" altLang="zh-CN" sz="2000" dirty="0"/>
          </a:p>
          <a:p>
            <a:r>
              <a:rPr lang="en-GB" altLang="zh-CN" sz="2000" dirty="0"/>
              <a:t>     Case 1:</a:t>
            </a:r>
            <a:endParaRPr lang="zh-CN" altLang="zh-CN" sz="2000" dirty="0"/>
          </a:p>
          <a:p>
            <a:r>
              <a:rPr lang="en-GB" altLang="zh-CN" sz="2000" dirty="0"/>
              <a:t>          Break;</a:t>
            </a:r>
            <a:endParaRPr lang="zh-CN" altLang="zh-CN" sz="2000" dirty="0"/>
          </a:p>
          <a:p>
            <a:r>
              <a:rPr lang="en-GB" altLang="zh-CN" sz="2000" dirty="0"/>
              <a:t>     Case 2:</a:t>
            </a:r>
            <a:endParaRPr lang="zh-CN" altLang="zh-CN" sz="2000" dirty="0"/>
          </a:p>
          <a:p>
            <a:r>
              <a:rPr lang="en-GB" altLang="zh-CN" sz="2000" dirty="0"/>
              <a:t>          Break;</a:t>
            </a:r>
            <a:endParaRPr lang="zh-CN" altLang="zh-CN" sz="2000" dirty="0"/>
          </a:p>
          <a:p>
            <a:r>
              <a:rPr lang="en-GB" altLang="zh-CN" sz="2000" dirty="0"/>
              <a:t>     Default</a:t>
            </a:r>
            <a:r>
              <a:rPr lang="en-GB" altLang="zh-CN" sz="2000" dirty="0" smtClean="0"/>
              <a:t>:  </a:t>
            </a:r>
          </a:p>
          <a:p>
            <a:r>
              <a:rPr lang="en-GB" altLang="zh-CN" sz="2000" dirty="0"/>
              <a:t> </a:t>
            </a:r>
            <a:r>
              <a:rPr lang="en-GB" altLang="zh-CN" sz="2000" dirty="0" smtClean="0"/>
              <a:t>            </a:t>
            </a:r>
            <a:r>
              <a:rPr lang="en-GB" altLang="zh-CN" sz="2000" dirty="0"/>
              <a:t>Break;</a:t>
            </a:r>
            <a:endParaRPr lang="zh-CN" altLang="zh-CN" sz="2000" dirty="0"/>
          </a:p>
          <a:p>
            <a:endParaRPr lang="zh-CN" altLang="zh-CN" sz="2000" dirty="0"/>
          </a:p>
          <a:p>
            <a:r>
              <a:rPr lang="en-GB" altLang="zh-CN" sz="2000" dirty="0"/>
              <a:t>          </a:t>
            </a:r>
            <a:endParaRPr lang="zh-CN" altLang="zh-CN" sz="2000" dirty="0"/>
          </a:p>
          <a:p>
            <a:r>
              <a:rPr lang="en-GB" altLang="zh-CN" sz="2000" dirty="0" smtClean="0"/>
              <a:t>}</a:t>
            </a:r>
          </a:p>
          <a:p>
            <a:endParaRPr lang="en-GB" altLang="zh-CN" sz="2000" dirty="0"/>
          </a:p>
          <a:p>
            <a:pPr lvl="0"/>
            <a:r>
              <a:rPr lang="zh-CN" altLang="zh-CN" sz="2000" dirty="0"/>
              <a:t>一个</a:t>
            </a:r>
            <a:r>
              <a:rPr lang="zh-CN" altLang="zh-CN" sz="2000" dirty="0" smtClean="0"/>
              <a:t>函数</a:t>
            </a:r>
            <a:r>
              <a:rPr lang="zh-CN" altLang="en-US" sz="2000" dirty="0" smtClean="0"/>
              <a:t>最好</a:t>
            </a:r>
            <a:r>
              <a:rPr lang="zh-CN" altLang="zh-CN" sz="2000" dirty="0" smtClean="0"/>
              <a:t>不要</a:t>
            </a:r>
            <a:r>
              <a:rPr lang="zh-CN" altLang="zh-CN" sz="2000" dirty="0"/>
              <a:t>超过</a:t>
            </a:r>
            <a:r>
              <a:rPr lang="en-GB" altLang="zh-CN" sz="2000" dirty="0"/>
              <a:t>80</a:t>
            </a:r>
            <a:r>
              <a:rPr lang="zh-CN" altLang="zh-CN" sz="2000" dirty="0"/>
              <a:t>行代码。</a:t>
            </a:r>
          </a:p>
          <a:p>
            <a:endParaRPr lang="zh-CN" altLang="zh-CN" sz="20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代码编写要求</a:t>
            </a:r>
          </a:p>
        </p:txBody>
      </p:sp>
    </p:spTree>
    <p:extLst>
      <p:ext uri="{BB962C8B-B14F-4D97-AF65-F5344CB8AC3E}">
        <p14:creationId xmlns:p14="http://schemas.microsoft.com/office/powerpoint/2010/main" val="380245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07411" y="1515873"/>
            <a:ext cx="2880598" cy="636066"/>
            <a:chOff x="3131840" y="987574"/>
            <a:chExt cx="2880320" cy="648072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4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0746" y="1080778"/>
              <a:ext cx="1550274" cy="511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5" dirty="0" smtClean="0">
                  <a:solidFill>
                    <a:srgbClr val="01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  <a:endParaRPr lang="zh-CN" altLang="en-US" sz="266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1602943" y="2708920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02943" y="4053199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1680" y="2996980"/>
            <a:ext cx="5760640" cy="74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4270" b="1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56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36" y="1124744"/>
            <a:ext cx="828092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该</a:t>
            </a:r>
            <a:r>
              <a:rPr lang="zh-CN" altLang="zh-CN" sz="2400" dirty="0"/>
              <a:t>系统主要用于展览馆等需要解说员解说，且需要调节光线以达到最佳演示效果的场合。系统检测到外界声音后打开灯光，系统根据周边环境光的情况自动调整</a:t>
            </a:r>
            <a:r>
              <a:rPr lang="en-US" altLang="zh-CN" sz="2400" dirty="0"/>
              <a:t>LED</a:t>
            </a:r>
            <a:r>
              <a:rPr lang="zh-CN" altLang="zh-CN" sz="2400" dirty="0"/>
              <a:t>灯的亮度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以</a:t>
            </a:r>
            <a:r>
              <a:rPr lang="zh-CN" altLang="zh-CN" sz="2400" dirty="0" smtClean="0"/>
              <a:t>达到</a:t>
            </a:r>
            <a:r>
              <a:rPr lang="zh-CN" altLang="zh-CN" sz="2400" dirty="0"/>
              <a:t>最佳展示效果</a:t>
            </a:r>
            <a:r>
              <a:rPr lang="zh-CN" altLang="zh-CN" sz="2400" dirty="0" smtClean="0"/>
              <a:t>。</a:t>
            </a:r>
            <a:r>
              <a:rPr lang="zh-CN" altLang="en-US" sz="2400" dirty="0" smtClean="0"/>
              <a:t>一定时间</a:t>
            </a:r>
            <a:r>
              <a:rPr lang="zh-CN" altLang="zh-CN" sz="2400" dirty="0" smtClean="0"/>
              <a:t>后</a:t>
            </a:r>
            <a:r>
              <a:rPr lang="zh-CN" altLang="zh-CN" sz="2400" dirty="0"/>
              <a:t>，如果没有检测到声音信号，则自动关闭</a:t>
            </a:r>
            <a:r>
              <a:rPr lang="en-US" altLang="zh-CN" sz="2400" dirty="0"/>
              <a:t>LED</a:t>
            </a:r>
            <a:r>
              <a:rPr lang="zh-CN" altLang="zh-CN" sz="2400" dirty="0"/>
              <a:t>灯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以</a:t>
            </a:r>
            <a:r>
              <a:rPr lang="zh-CN" altLang="zh-CN" sz="2400" dirty="0" smtClean="0"/>
              <a:t>达到</a:t>
            </a:r>
            <a:r>
              <a:rPr lang="zh-CN" altLang="zh-CN" sz="2400" dirty="0"/>
              <a:t>节能目的</a:t>
            </a:r>
            <a:r>
              <a:rPr lang="zh-CN" altLang="zh-CN" sz="2400" dirty="0" smtClean="0"/>
              <a:t>。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/>
              <a:t>从中提取关键信息：</a:t>
            </a:r>
            <a:endParaRPr lang="en-US" altLang="zh-CN" sz="2400" b="1" dirty="0" smtClean="0"/>
          </a:p>
          <a:p>
            <a:pPr marL="457200" indent="166688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能感知声音信号</a:t>
            </a:r>
            <a:endParaRPr lang="en-US" altLang="zh-CN" sz="2400" dirty="0" smtClean="0">
              <a:solidFill>
                <a:srgbClr val="C00000"/>
              </a:solidFill>
            </a:endParaRPr>
          </a:p>
          <a:p>
            <a:pPr marL="457200" indent="166688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能感知光强信号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457200" indent="166688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能调节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灯亮度</a:t>
            </a:r>
            <a:endParaRPr lang="en-US" altLang="zh-CN" sz="2400" dirty="0" smtClean="0"/>
          </a:p>
          <a:p>
            <a:pPr marL="457200" indent="166688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/>
              <a:t>能自动关闭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灯</a:t>
            </a:r>
            <a:endParaRPr lang="en-US" altLang="zh-CN" sz="2400" dirty="0" smtClean="0"/>
          </a:p>
          <a:p>
            <a:pPr algn="just">
              <a:lnSpc>
                <a:spcPct val="150000"/>
              </a:lnSpc>
            </a:pPr>
            <a:endParaRPr lang="zh-CN" altLang="zh-CN" sz="2400" dirty="0"/>
          </a:p>
        </p:txBody>
      </p:sp>
      <p:sp>
        <p:nvSpPr>
          <p:cNvPr id="8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三、总体设计</a:t>
            </a:r>
          </a:p>
        </p:txBody>
      </p:sp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功能</a:t>
            </a:r>
            <a:r>
              <a:rPr lang="zh-CN" altLang="en-US" sz="2400" dirty="0" smtClean="0">
                <a:solidFill>
                  <a:schemeClr val="bg1"/>
                </a:solidFill>
              </a:rPr>
              <a:t>描述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5004048" y="4561762"/>
            <a:ext cx="3240360" cy="864096"/>
          </a:xfrm>
          <a:prstGeom prst="wedgeRoundRectCallout">
            <a:avLst>
              <a:gd name="adj1" fmla="val -44306"/>
              <a:gd name="adj2" fmla="val -123444"/>
              <a:gd name="adj3" fmla="val 16667"/>
            </a:avLst>
          </a:prstGeom>
          <a:solidFill>
            <a:srgbClr val="FFFF99"/>
          </a:solidFill>
          <a:ln w="28575">
            <a:solidFill>
              <a:srgbClr val="3333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zh-CN" altLang="en-US" sz="2200" b="1" dirty="0"/>
              <a:t>声控灯</a:t>
            </a:r>
            <a:r>
              <a:rPr lang="en-US" altLang="zh-CN" sz="2200" b="1" dirty="0"/>
              <a:t>+</a:t>
            </a:r>
            <a:r>
              <a:rPr lang="zh-CN" altLang="en-US" sz="2200" b="1" dirty="0"/>
              <a:t>自动调节亮度</a:t>
            </a:r>
            <a:endParaRPr lang="zh-CN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119238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三、总体设计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 smtClean="0">
                <a:solidFill>
                  <a:schemeClr val="bg1"/>
                </a:solidFill>
              </a:rPr>
              <a:t>功能描述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536" y="131095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原理</a:t>
            </a:r>
            <a:r>
              <a:rPr lang="zh-CN" altLang="en-US" sz="2400" b="1" dirty="0" smtClean="0"/>
              <a:t>框图</a:t>
            </a: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92896"/>
            <a:ext cx="8052575" cy="25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134076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硬件设计</a:t>
            </a:r>
            <a:endParaRPr lang="zh-CN" altLang="en-US" sz="2400" b="1" dirty="0"/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三、总体设计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868144" y="619572"/>
            <a:ext cx="3167701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</a:rPr>
              <a:t>硬件</a:t>
            </a:r>
            <a:r>
              <a:rPr lang="zh-CN" altLang="en-US" sz="2400" dirty="0" smtClean="0">
                <a:solidFill>
                  <a:schemeClr val="bg1"/>
                </a:solidFill>
              </a:rPr>
              <a:t>设计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1" y="2492896"/>
            <a:ext cx="8856984" cy="298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851812" y="612483"/>
            <a:ext cx="3184684" cy="605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200" dirty="0">
                <a:solidFill>
                  <a:schemeClr val="bg1"/>
                </a:solidFill>
              </a:rPr>
              <a:t>软件</a:t>
            </a:r>
            <a:r>
              <a:rPr lang="zh-CN" altLang="en-US" sz="2200" dirty="0" smtClean="0">
                <a:solidFill>
                  <a:schemeClr val="bg1"/>
                </a:solidFill>
              </a:rPr>
              <a:t>设计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7544" y="1057773"/>
            <a:ext cx="302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/>
              <a:t>软件设计</a:t>
            </a:r>
            <a:endParaRPr lang="zh-CN" altLang="en-US" sz="2200" b="1" dirty="0"/>
          </a:p>
        </p:txBody>
      </p:sp>
      <p:sp>
        <p:nvSpPr>
          <p:cNvPr id="48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三、总体设计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71" y="1032086"/>
            <a:ext cx="4009860" cy="55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851812" y="612483"/>
            <a:ext cx="3184684" cy="605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sz="2200" dirty="0">
                <a:solidFill>
                  <a:schemeClr val="bg1"/>
                </a:solidFill>
              </a:rPr>
              <a:t>软件</a:t>
            </a:r>
            <a:r>
              <a:rPr lang="zh-CN" altLang="en-US" sz="2200" dirty="0" smtClean="0">
                <a:solidFill>
                  <a:schemeClr val="bg1"/>
                </a:solidFill>
              </a:rPr>
              <a:t>设计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48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三、总体设计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48498"/>
            <a:ext cx="2376264" cy="57328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36" y="1844824"/>
            <a:ext cx="4264962" cy="40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1"/>
          <p:cNvSpPr txBox="1"/>
          <p:nvPr/>
        </p:nvSpPr>
        <p:spPr>
          <a:xfrm rot="5400000">
            <a:off x="721092" y="1681255"/>
            <a:ext cx="114326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3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TextBox 22"/>
          <p:cNvSpPr txBox="1"/>
          <p:nvPr/>
        </p:nvSpPr>
        <p:spPr>
          <a:xfrm rot="5400000">
            <a:off x="-84222" y="3850622"/>
            <a:ext cx="275389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73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735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822698" y="-99"/>
            <a:ext cx="0" cy="6858662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34639" y="1268141"/>
            <a:ext cx="576120" cy="576120"/>
          </a:xfrm>
          <a:prstGeom prst="ellipse">
            <a:avLst/>
          </a:prstGeom>
          <a:solidFill>
            <a:srgbClr val="01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34639" y="2248081"/>
            <a:ext cx="576120" cy="576120"/>
          </a:xfrm>
          <a:prstGeom prst="ellipse">
            <a:avLst/>
          </a:prstGeom>
          <a:solidFill>
            <a:srgbClr val="01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534639" y="3284984"/>
            <a:ext cx="576120" cy="576120"/>
          </a:xfrm>
          <a:prstGeom prst="ellipse">
            <a:avLst/>
          </a:prstGeom>
          <a:solidFill>
            <a:srgbClr val="01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34639" y="4342413"/>
            <a:ext cx="576120" cy="576120"/>
          </a:xfrm>
          <a:prstGeom prst="ellipse">
            <a:avLst/>
          </a:prstGeom>
          <a:solidFill>
            <a:srgbClr val="01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8"/>
          <p:cNvSpPr txBox="1"/>
          <p:nvPr/>
        </p:nvSpPr>
        <p:spPr>
          <a:xfrm>
            <a:off x="3432085" y="1196189"/>
            <a:ext cx="4744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实验须知</a:t>
            </a:r>
            <a:endParaRPr lang="en-US" altLang="zh-CN" sz="2800" dirty="0" smtClean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3443495" y="2283469"/>
            <a:ext cx="4744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2800" b="1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b="0" dirty="0">
                <a:solidFill>
                  <a:schemeClr val="accent5">
                    <a:lumMod val="75000"/>
                  </a:schemeClr>
                </a:solidFill>
              </a:rPr>
              <a:t>C</a:t>
            </a:r>
            <a:r>
              <a:rPr lang="zh-CN" altLang="en-US" b="0" dirty="0">
                <a:solidFill>
                  <a:schemeClr val="accent5">
                    <a:lumMod val="75000"/>
                  </a:schemeClr>
                </a:solidFill>
              </a:rPr>
              <a:t>程序编码规范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3491880" y="4221088"/>
            <a:ext cx="4744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验证实验</a:t>
            </a:r>
          </a:p>
        </p:txBody>
      </p:sp>
      <p:sp>
        <p:nvSpPr>
          <p:cNvPr id="15" name="椭圆 14"/>
          <p:cNvSpPr/>
          <p:nvPr/>
        </p:nvSpPr>
        <p:spPr>
          <a:xfrm>
            <a:off x="2555776" y="5350525"/>
            <a:ext cx="576120" cy="576120"/>
          </a:xfrm>
          <a:prstGeom prst="ellipse">
            <a:avLst/>
          </a:prstGeom>
          <a:solidFill>
            <a:srgbClr val="014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3571423" y="5210616"/>
            <a:ext cx="4744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作业要求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3491880" y="3198494"/>
            <a:ext cx="474499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6"/>
    </mc:Choice>
    <mc:Fallback xmlns="">
      <p:transition spd="slow" advTm="35296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07411" y="1515873"/>
            <a:ext cx="2880598" cy="636066"/>
            <a:chOff x="3131840" y="987574"/>
            <a:chExt cx="2880320" cy="648072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4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0746" y="1080778"/>
              <a:ext cx="1550274" cy="511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5" dirty="0" smtClean="0">
                  <a:solidFill>
                    <a:srgbClr val="01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  <a:endParaRPr lang="zh-CN" altLang="en-US" sz="266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1602943" y="2708920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02943" y="4053199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5433" y="3039604"/>
            <a:ext cx="7452320" cy="74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r>
              <a:rPr lang="en-US" altLang="zh-CN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功能验证实验</a:t>
            </a:r>
            <a:endParaRPr lang="zh-CN" altLang="en-US" sz="4270" b="1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1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四、详细设计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1124744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从受控对象</a:t>
            </a:r>
            <a:r>
              <a:rPr lang="en-US" altLang="zh-CN" sz="2400" b="1" dirty="0" smtClean="0"/>
              <a:t>——</a:t>
            </a:r>
            <a:r>
              <a:rPr lang="zh-CN" altLang="en-US" sz="2400" b="1" dirty="0" smtClean="0"/>
              <a:t>大功率</a:t>
            </a:r>
            <a:r>
              <a:rPr lang="en-US" altLang="zh-CN" sz="2400" b="1" dirty="0" smtClean="0"/>
              <a:t>LED</a:t>
            </a:r>
            <a:r>
              <a:rPr lang="zh-CN" altLang="en-US" sz="2400" b="1" dirty="0" smtClean="0"/>
              <a:t>开始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332080" y="1628800"/>
            <a:ext cx="84163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LED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Light Emitting Diode</a:t>
            </a:r>
            <a:r>
              <a:rPr lang="zh-CN" altLang="zh-CN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发光二极管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，是一种能够将电能转化为可见光的固态的</a:t>
            </a:r>
            <a:r>
              <a:rPr lang="zh-CN" altLang="zh-CN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半导体器件。</a:t>
            </a:r>
            <a:endParaRPr lang="en-US" altLang="zh-CN" sz="2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在一定范围内，</a:t>
            </a:r>
            <a:r>
              <a:rPr lang="zh-CN" altLang="en-US" sz="2400" kern="1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电流</a:t>
            </a:r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越大，</a:t>
            </a:r>
            <a:r>
              <a:rPr lang="zh-CN" altLang="en-US" sz="2400" kern="1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亮度</a:t>
            </a:r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越大。</a:t>
            </a:r>
            <a:endParaRPr lang="en-US" altLang="zh-CN" sz="2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单片机的输出电流不足以驱动大功率</a:t>
            </a:r>
            <a:r>
              <a:rPr lang="en-US" altLang="zh-CN" sz="2400" dirty="0" smtClean="0"/>
              <a:t>LED</a:t>
            </a:r>
            <a:endParaRPr lang="zh-CN" altLang="en-US" sz="2400" dirty="0"/>
          </a:p>
        </p:txBody>
      </p:sp>
      <p:pic>
        <p:nvPicPr>
          <p:cNvPr id="3074" name="图片 1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73" y="3385455"/>
            <a:ext cx="4502477" cy="295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126" descr="IMG_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8"/>
          <a:stretch>
            <a:fillRect/>
          </a:stretch>
        </p:blipFill>
        <p:spPr bwMode="auto">
          <a:xfrm>
            <a:off x="611560" y="3240851"/>
            <a:ext cx="3074242" cy="309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云形标注 6"/>
          <p:cNvSpPr/>
          <p:nvPr/>
        </p:nvSpPr>
        <p:spPr>
          <a:xfrm>
            <a:off x="6730683" y="2320340"/>
            <a:ext cx="2201333" cy="1302014"/>
          </a:xfrm>
          <a:prstGeom prst="cloudCallout">
            <a:avLst>
              <a:gd name="adj1" fmla="val -90818"/>
              <a:gd name="adj2" fmla="val -3039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思考：电流与亮度是线性关系吗</a:t>
            </a:r>
            <a:r>
              <a:rPr lang="zh-CN" altLang="en-US" b="1" dirty="0" smtClean="0"/>
              <a:t>？</a:t>
            </a:r>
            <a:endParaRPr lang="zh-CN" altLang="en-US" b="1" dirty="0"/>
          </a:p>
        </p:txBody>
      </p: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</p:spTree>
    <p:extLst>
      <p:ext uri="{BB962C8B-B14F-4D97-AF65-F5344CB8AC3E}">
        <p14:creationId xmlns:p14="http://schemas.microsoft.com/office/powerpoint/2010/main" val="41735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sp>
        <p:nvSpPr>
          <p:cNvPr id="25" name="矩形 24"/>
          <p:cNvSpPr/>
          <p:nvPr/>
        </p:nvSpPr>
        <p:spPr>
          <a:xfrm>
            <a:off x="617602" y="1344101"/>
            <a:ext cx="7920880" cy="1829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LED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通常由含镓（</a:t>
            </a:r>
            <a:r>
              <a:rPr lang="en-US" altLang="zh-CN" sz="24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Ga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）、砷（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）、磷（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）、氮（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）等的化合物制成，砷化镓二极管发红光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，磷化镓二极管发绿光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(Green)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，碳化硅二极管发黄光，氮化镓二极管发蓝光</a:t>
            </a:r>
            <a:r>
              <a:rPr lang="en-US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(Blue)</a:t>
            </a:r>
            <a:r>
              <a:rPr lang="zh-CN" altLang="zh-CN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56992"/>
            <a:ext cx="3648904" cy="3356992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4139952" y="4509120"/>
            <a:ext cx="4572000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RGBW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技术就是在原有的</a:t>
            </a:r>
            <a:r>
              <a:rPr lang="en-US" altLang="zh-CN" sz="2000" dirty="0">
                <a:solidFill>
                  <a:srgbClr val="136EC2"/>
                </a:solidFill>
                <a:latin typeface="arial" panose="020B0604020202020204" pitchFamily="34" charset="0"/>
                <a:hlinkClick r:id="rId4"/>
              </a:rPr>
              <a:t>RGB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三原色上增加了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W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白色子像素，成为四色型像素</a:t>
            </a:r>
            <a:r>
              <a:rPr lang="zh-CN" altLang="en-US" sz="2000" dirty="0" smtClean="0">
                <a:solidFill>
                  <a:srgbClr val="333333"/>
                </a:solidFill>
                <a:latin typeface="arial" panose="020B0604020202020204" pitchFamily="34" charset="0"/>
              </a:rPr>
              <a:t>设计。</a:t>
            </a:r>
            <a:r>
              <a:rPr lang="zh-CN" altLang="en-US" sz="2000" baseline="30000" dirty="0">
                <a:solidFill>
                  <a:srgbClr val="3366CC"/>
                </a:solidFill>
                <a:latin typeface="arial" panose="020B0604020202020204" pitchFamily="34" charset="0"/>
              </a:rPr>
              <a:t> </a:t>
            </a:r>
            <a:r>
              <a:rPr lang="zh-CN" altLang="en-US" sz="2000" dirty="0" smtClean="0">
                <a:solidFill>
                  <a:srgbClr val="333333"/>
                </a:solidFill>
                <a:latin typeface="arial" panose="020B0604020202020204" pitchFamily="34" charset="0"/>
              </a:rPr>
              <a:t>液晶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面板的</a:t>
            </a:r>
            <a:r>
              <a:rPr lang="zh-CN" altLang="en-US" sz="2000" dirty="0" smtClean="0">
                <a:solidFill>
                  <a:srgbClr val="333333"/>
                </a:solidFill>
                <a:latin typeface="arial" panose="020B0604020202020204" pitchFamily="34" charset="0"/>
              </a:rPr>
              <a:t>透光率高，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在显示相同亮度的画面时，其耗电量更低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;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而相同功耗的情况下，亮度大幅提高，这使得画面层次更加分明，画面更通透。</a:t>
            </a:r>
            <a:endParaRPr lang="zh-CN" altLang="en-US" sz="200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1" t="67052" r="22462" b="2470"/>
          <a:stretch/>
        </p:blipFill>
        <p:spPr>
          <a:xfrm>
            <a:off x="6797106" y="2996952"/>
            <a:ext cx="1764196" cy="1357074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3923928" y="3789040"/>
            <a:ext cx="251236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20000"/>
              </a:lnSpc>
              <a:spcAft>
                <a:spcPts val="0"/>
              </a:spcAft>
            </a:pPr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荧光粉的作用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851618"/>
            <a:ext cx="7757616" cy="43924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3568" y="1196752"/>
            <a:ext cx="2232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latin typeface="+mn-ea"/>
              </a:rPr>
              <a:t>LED </a:t>
            </a:r>
            <a:r>
              <a:rPr lang="zh-CN" altLang="en-US" sz="2200" b="1" dirty="0" smtClean="0">
                <a:latin typeface="+mn-ea"/>
              </a:rPr>
              <a:t>制造流程</a:t>
            </a:r>
            <a:endParaRPr lang="zh-CN" altLang="en-US" sz="2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23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95536" y="1412776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        在单片机运用中，对于需要</a:t>
            </a:r>
            <a:r>
              <a:rPr lang="zh-CN" altLang="en-US" sz="2400" dirty="0" smtClean="0">
                <a:solidFill>
                  <a:srgbClr val="3333FF"/>
                </a:solidFill>
              </a:rPr>
              <a:t>较大电流</a:t>
            </a:r>
            <a:r>
              <a:rPr lang="zh-CN" altLang="en-US" sz="2400" dirty="0" smtClean="0"/>
              <a:t>的元件，往往使用三极管来</a:t>
            </a:r>
            <a:r>
              <a:rPr lang="zh-CN" altLang="en-US" sz="2400" dirty="0" smtClean="0">
                <a:solidFill>
                  <a:srgbClr val="3333FF"/>
                </a:solidFill>
              </a:rPr>
              <a:t>驱动</a:t>
            </a:r>
            <a:r>
              <a:rPr lang="zh-CN" altLang="en-US" sz="2400" dirty="0" smtClean="0"/>
              <a:t>，如数码管、蜂鸣器等。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zh-CN" sz="2400" dirty="0" smtClean="0"/>
              <a:t>在</a:t>
            </a:r>
            <a:r>
              <a:rPr lang="en-US" altLang="zh-CN" sz="2400" dirty="0"/>
              <a:t>MSP430F5529 POCKET KIT</a:t>
            </a:r>
            <a:r>
              <a:rPr lang="zh-CN" altLang="zh-CN" sz="2400" dirty="0"/>
              <a:t>中，典型的驱动电路最就是 </a:t>
            </a:r>
            <a:r>
              <a:rPr lang="zh-CN" altLang="zh-CN" sz="2400" dirty="0">
                <a:solidFill>
                  <a:srgbClr val="3333FF"/>
                </a:solidFill>
              </a:rPr>
              <a:t>H 桥驱动电路</a:t>
            </a:r>
            <a:r>
              <a:rPr lang="zh-CN" altLang="zh-CN" sz="2400" dirty="0"/>
              <a:t>。</a:t>
            </a:r>
          </a:p>
          <a:p>
            <a:endParaRPr lang="zh-CN" altLang="en-US" sz="2400" dirty="0"/>
          </a:p>
        </p:txBody>
      </p:sp>
      <p:pic>
        <p:nvPicPr>
          <p:cNvPr id="4144" name="Picture 4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0" y="3240865"/>
            <a:ext cx="4757366" cy="2893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5" name="Picture 4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532" y="3284984"/>
            <a:ext cx="3953916" cy="282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</p:spTree>
    <p:extLst>
      <p:ext uri="{BB962C8B-B14F-4D97-AF65-F5344CB8AC3E}">
        <p14:creationId xmlns:p14="http://schemas.microsoft.com/office/powerpoint/2010/main" val="20255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8446" y="1357324"/>
            <a:ext cx="8306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r>
              <a:rPr lang="zh-CN" altLang="zh-CN" sz="2400" dirty="0" smtClean="0"/>
              <a:t>保证 </a:t>
            </a:r>
            <a:r>
              <a:rPr lang="zh-CN" altLang="zh-CN" sz="2400" dirty="0"/>
              <a:t>H 桥上两个同侧的三极管不会同时导通非常重要。如果三极管 Q1、Q2 同时导通，那么电流就会从正极穿过两个三极管直接回到负极。此时，电路中除了三极管外没有其他任何负载，因此电路上的电流就可能达到最大值（该电流仅受电源性能限制），甚至烧坏三极管。</a:t>
            </a:r>
            <a:endParaRPr lang="zh-CN" altLang="en-US" sz="2400" dirty="0"/>
          </a:p>
        </p:txBody>
      </p:sp>
      <p:pic>
        <p:nvPicPr>
          <p:cNvPr id="5123" name="Picture 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54" y="3427257"/>
            <a:ext cx="7056784" cy="2738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</p:spTree>
    <p:extLst>
      <p:ext uri="{BB962C8B-B14F-4D97-AF65-F5344CB8AC3E}">
        <p14:creationId xmlns:p14="http://schemas.microsoft.com/office/powerpoint/2010/main" val="42032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98" y="1222475"/>
            <a:ext cx="4490602" cy="420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616" y="1196752"/>
            <a:ext cx="465842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口袋板上使用了</a:t>
            </a:r>
            <a:r>
              <a:rPr lang="zh-CN" altLang="zh-CN" sz="2200" kern="100" dirty="0">
                <a:ea typeface="Times New Roman" panose="02020603050405020304" pitchFamily="18" charset="0"/>
              </a:rPr>
              <a:t>TI DRV8837</a:t>
            </a:r>
            <a:r>
              <a:rPr lang="zh-CN" altLang="zh-CN" sz="2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低电压电机驱动</a:t>
            </a:r>
            <a:r>
              <a:rPr lang="zh-CN" altLang="zh-CN" sz="2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芯片</a:t>
            </a:r>
            <a:r>
              <a:rPr lang="zh-CN" altLang="en-US" sz="2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2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 smtClean="0"/>
              <a:t>电压</a:t>
            </a:r>
            <a:r>
              <a:rPr lang="zh-CN" altLang="zh-CN" sz="2200" dirty="0"/>
              <a:t>工作范围：1.8 </a:t>
            </a:r>
            <a:r>
              <a:rPr lang="zh-CN" altLang="zh-CN" sz="2200" dirty="0" smtClean="0"/>
              <a:t>V</a:t>
            </a:r>
            <a:r>
              <a:rPr lang="en-US" altLang="zh-CN" sz="2200" dirty="0" smtClean="0"/>
              <a:t>--</a:t>
            </a:r>
            <a:r>
              <a:rPr lang="zh-CN" altLang="zh-CN" sz="2200" dirty="0" smtClean="0"/>
              <a:t>11 </a:t>
            </a:r>
            <a:r>
              <a:rPr lang="zh-CN" altLang="zh-CN" sz="2200" dirty="0"/>
              <a:t>V </a:t>
            </a:r>
            <a:endParaRPr lang="zh-CN" altLang="en-US" sz="22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604919"/>
              </p:ext>
            </p:extLst>
          </p:nvPr>
        </p:nvGraphicFramePr>
        <p:xfrm>
          <a:off x="501339" y="3074516"/>
          <a:ext cx="1879112" cy="1197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" name="包装程序外壳对象" showAsIcon="1" r:id="rId5" imgW="716760" imgH="456840" progId="Package">
                  <p:embed/>
                </p:oleObj>
              </mc:Choice>
              <mc:Fallback>
                <p:oleObj name="包装程序外壳对象" showAsIcon="1" r:id="rId5" imgW="716760" imgH="456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339" y="3074516"/>
                        <a:ext cx="1879112" cy="1197310"/>
                      </a:xfrm>
                      <a:prstGeom prst="rect">
                        <a:avLst/>
                      </a:prstGeom>
                      <a:ln>
                        <a:solidFill>
                          <a:srgbClr val="3333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4367625"/>
            <a:ext cx="9036497" cy="2405870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详细设计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115616" y="6309320"/>
            <a:ext cx="280831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39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55891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sp>
        <p:nvSpPr>
          <p:cNvPr id="3" name="椭圆 2"/>
          <p:cNvSpPr/>
          <p:nvPr/>
        </p:nvSpPr>
        <p:spPr>
          <a:xfrm>
            <a:off x="467544" y="3140968"/>
            <a:ext cx="2050077" cy="15121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588224" y="1784704"/>
            <a:ext cx="379643" cy="69909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6967867" y="1784704"/>
            <a:ext cx="628469" cy="3481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596336" y="1556792"/>
            <a:ext cx="144016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跳线帽短接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322768" y="3615137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20513" y="3335252"/>
            <a:ext cx="8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22768" y="3853461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9385" y="4151215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灭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45483" y="3357043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12490" y="3635732"/>
            <a:ext cx="22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 flipH="1">
            <a:off x="912490" y="3897052"/>
            <a:ext cx="22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66771" y="4148307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亮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2977" y="882586"/>
            <a:ext cx="53005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/********************</a:t>
            </a:r>
          </a:p>
          <a:p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 位</a:t>
            </a:r>
            <a:r>
              <a:rPr lang="zh-CN" altLang="en-US" dirty="0" smtClean="0">
                <a:solidFill>
                  <a:srgbClr val="3F7F5F"/>
                </a:solidFill>
                <a:latin typeface="Calibri" panose="020F0502020204030204" pitchFamily="34" charset="0"/>
              </a:rPr>
              <a:t>操作定义</a:t>
            </a:r>
            <a:endParaRPr lang="zh-CN" altLang="en-US" dirty="0">
              <a:solidFill>
                <a:srgbClr val="3F7F5F"/>
              </a:solidFill>
              <a:latin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********************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alibri" panose="020F0502020204030204" pitchFamily="34" charset="0"/>
              </a:rPr>
              <a:t>#define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SET(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Reg,n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|= n          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alibri" panose="020F0502020204030204" pitchFamily="34" charset="0"/>
              </a:rPr>
              <a:t>置位为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1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alibri" panose="020F0502020204030204" pitchFamily="34" charset="0"/>
              </a:rPr>
              <a:t>#define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CLR(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Reg,n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&amp;= ~n      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alibri" panose="020F0502020204030204" pitchFamily="34" charset="0"/>
              </a:rPr>
              <a:t>置位为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0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alibri" panose="020F0502020204030204" pitchFamily="34" charset="0"/>
              </a:rPr>
              <a:t>#define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NOT(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Reg,n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)    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Reg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^= n       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alibri" panose="020F0502020204030204" pitchFamily="34" charset="0"/>
              </a:rPr>
              <a:t>取反操作为</a:t>
            </a:r>
            <a:r>
              <a:rPr lang="en-US" altLang="zh-CN" b="1" dirty="0">
                <a:solidFill>
                  <a:srgbClr val="3F7F5F"/>
                </a:solidFill>
                <a:latin typeface="Calibri" panose="020F0502020204030204" pitchFamily="34" charset="0"/>
              </a:rPr>
              <a:t>0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00" y="5071931"/>
            <a:ext cx="6041213" cy="1608408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971600" y="6237312"/>
            <a:ext cx="187745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云形标注 1"/>
          <p:cNvSpPr/>
          <p:nvPr/>
        </p:nvSpPr>
        <p:spPr>
          <a:xfrm>
            <a:off x="6156176" y="4861345"/>
            <a:ext cx="2592288" cy="1014790"/>
          </a:xfrm>
          <a:prstGeom prst="cloudCallout">
            <a:avLst>
              <a:gd name="adj1" fmla="val -3196"/>
              <a:gd name="adj2" fmla="val -143679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亮度如何调节</a:t>
            </a:r>
            <a:r>
              <a:rPr lang="zh-CN" altLang="en-US" sz="2400" b="1" dirty="0"/>
              <a:t>？</a:t>
            </a:r>
          </a:p>
        </p:txBody>
      </p:sp>
      <p:sp>
        <p:nvSpPr>
          <p:cNvPr id="24" name="文本框 5"/>
          <p:cNvSpPr txBox="1"/>
          <p:nvPr/>
        </p:nvSpPr>
        <p:spPr>
          <a:xfrm>
            <a:off x="7616218" y="3443081"/>
            <a:ext cx="144016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此处</a:t>
            </a:r>
            <a:r>
              <a:rPr lang="en-US" altLang="zh-CN" b="1" dirty="0" smtClean="0"/>
              <a:t>LED</a:t>
            </a:r>
            <a:r>
              <a:rPr lang="zh-CN" altLang="en-US" b="1" dirty="0" smtClean="0"/>
              <a:t>原理图和实际接线不一致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571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940152" y="644942"/>
            <a:ext cx="3096344" cy="488917"/>
            <a:chOff x="3962400" y="310530"/>
            <a:chExt cx="4419600" cy="540990"/>
          </a:xfrm>
        </p:grpSpPr>
        <p:sp>
          <p:nvSpPr>
            <p:cNvPr id="38" name="Oval 2"/>
            <p:cNvSpPr>
              <a:spLocks noChangeArrowheads="1"/>
            </p:cNvSpPr>
            <p:nvPr/>
          </p:nvSpPr>
          <p:spPr bwMode="auto">
            <a:xfrm>
              <a:off x="4038600" y="310530"/>
              <a:ext cx="4343400" cy="54099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9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Rectangle 3"/>
            <p:cNvSpPr>
              <a:spLocks noChangeArrowheads="1"/>
            </p:cNvSpPr>
            <p:nvPr/>
          </p:nvSpPr>
          <p:spPr bwMode="auto">
            <a:xfrm>
              <a:off x="3962400" y="319088"/>
              <a:ext cx="4267200" cy="384721"/>
            </a:xfrm>
            <a:prstGeom prst="rect">
              <a:avLst/>
            </a:prstGeom>
            <a:noFill/>
            <a:ln w="1905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900" dirty="0">
                  <a:solidFill>
                    <a:schemeClr val="bg1"/>
                  </a:solidFill>
                </a:rPr>
                <a:t>LED</a:t>
              </a:r>
              <a:r>
                <a:rPr lang="zh-CN" altLang="en-US" sz="1900" dirty="0">
                  <a:solidFill>
                    <a:schemeClr val="bg1"/>
                  </a:solidFill>
                </a:rPr>
                <a:t>驱动控制实验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5496" y="1311151"/>
            <a:ext cx="830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86102" y="1110744"/>
            <a:ext cx="4922002" cy="90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200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电路连接</a:t>
            </a:r>
            <a:r>
              <a:rPr lang="zh-CN" altLang="en-US" sz="22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：用跳线帽短接图上插针</a:t>
            </a:r>
          </a:p>
          <a:p>
            <a:pPr lvl="0" algn="just">
              <a:lnSpc>
                <a:spcPct val="125000"/>
              </a:lnSpc>
              <a:spcAft>
                <a:spcPts val="0"/>
              </a:spcAft>
            </a:pPr>
            <a:endParaRPr lang="zh-CN" altLang="zh-CN" sz="2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爆炸形 2 4"/>
          <p:cNvSpPr/>
          <p:nvPr/>
        </p:nvSpPr>
        <p:spPr>
          <a:xfrm>
            <a:off x="5617735" y="3403935"/>
            <a:ext cx="3311991" cy="185137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动手练练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990018"/>
              </p:ext>
            </p:extLst>
          </p:nvPr>
        </p:nvGraphicFramePr>
        <p:xfrm>
          <a:off x="592893" y="1982692"/>
          <a:ext cx="4674805" cy="449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9" r:id="rId4" imgW="4543560" imgH="4368201" progId="Visio.Drawing.11">
                  <p:embed/>
                </p:oleObj>
              </mc:Choice>
              <mc:Fallback>
                <p:oleObj r:id="rId4" imgW="4543560" imgH="4368201" progId="Visio.Drawing.11">
                  <p:embed/>
                  <p:pic>
                    <p:nvPicPr>
                      <p:cNvPr id="0" name="对象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893" y="1982692"/>
                        <a:ext cx="4674805" cy="4496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详细设计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259632" y="2136648"/>
            <a:ext cx="432048" cy="57227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760249" y="2136648"/>
            <a:ext cx="432048" cy="50026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02056" y="1857634"/>
            <a:ext cx="553720" cy="2432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627784" y="1614717"/>
            <a:ext cx="1867851" cy="3385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驱动芯片</a:t>
            </a:r>
            <a:r>
              <a:rPr lang="en-US" altLang="zh-CN" sz="1600" b="1" dirty="0" smtClean="0"/>
              <a:t>DRV8837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502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详细设计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pic>
        <p:nvPicPr>
          <p:cNvPr id="2" name="按键控制大功率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951" y="1615540"/>
            <a:ext cx="8351912" cy="4732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536" y="109410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按键控制</a:t>
            </a:r>
            <a:r>
              <a:rPr lang="en-US" altLang="zh-CN" sz="2400" b="1" dirty="0" smtClean="0"/>
              <a:t>LED</a:t>
            </a:r>
            <a:r>
              <a:rPr lang="zh-CN" altLang="en-US" sz="2400" b="1" dirty="0" smtClean="0"/>
              <a:t>灯开关</a:t>
            </a:r>
            <a:endParaRPr lang="zh-CN" altLang="en-US" sz="2400" b="1" dirty="0"/>
          </a:p>
        </p:txBody>
      </p:sp>
      <p:sp>
        <p:nvSpPr>
          <p:cNvPr id="5" name="矩形 4">
            <a:hlinkClick r:id="rId5" action="ppaction://hlinkfile"/>
          </p:cNvPr>
          <p:cNvSpPr/>
          <p:nvPr/>
        </p:nvSpPr>
        <p:spPr>
          <a:xfrm>
            <a:off x="395536" y="1555767"/>
            <a:ext cx="8317327" cy="479252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2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07411" y="1515873"/>
            <a:ext cx="2880598" cy="636066"/>
            <a:chOff x="3131840" y="987574"/>
            <a:chExt cx="2880320" cy="648072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4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0746" y="1080778"/>
              <a:ext cx="1550274" cy="5120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5" dirty="0">
                  <a:solidFill>
                    <a:srgbClr val="01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1602943" y="2708920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02943" y="4053199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1680" y="2996980"/>
            <a:ext cx="5760640" cy="74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实验须知</a:t>
            </a:r>
            <a:endParaRPr lang="zh-CN" altLang="en-US" sz="4270" b="1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429000"/>
            <a:ext cx="5098560" cy="3312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496" y="1311151"/>
            <a:ext cx="830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519530" y="1231546"/>
            <a:ext cx="8300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Times New Roman" panose="02020603050405020304" pitchFamily="18" charset="0"/>
              </a:rPr>
              <a:t>PWM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是脉宽调制波英文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PWM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Pulse-Width Modulation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）的缩写，</a:t>
            </a:r>
            <a:r>
              <a:rPr lang="en-US" altLang="zh-CN" sz="2400" kern="100" dirty="0">
                <a:latin typeface="Times New Roman" panose="02020603050405020304" pitchFamily="18" charset="0"/>
              </a:rPr>
              <a:t>PWM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信号是一种具有固定周期不定占空比的</a:t>
            </a:r>
            <a:r>
              <a:rPr lang="zh-CN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数字信号</a:t>
            </a:r>
            <a:r>
              <a:rPr lang="zh-CN" altLang="en-US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  <p:pic>
        <p:nvPicPr>
          <p:cNvPr id="7170" name="图片 14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92" y="2586211"/>
            <a:ext cx="5177286" cy="146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2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</p:spTree>
    <p:extLst>
      <p:ext uri="{BB962C8B-B14F-4D97-AF65-F5344CB8AC3E}">
        <p14:creationId xmlns:p14="http://schemas.microsoft.com/office/powerpoint/2010/main" val="234250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sp>
        <p:nvSpPr>
          <p:cNvPr id="5" name="矩形 4"/>
          <p:cNvSpPr/>
          <p:nvPr/>
        </p:nvSpPr>
        <p:spPr>
          <a:xfrm>
            <a:off x="575048" y="1525104"/>
            <a:ext cx="85689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F0055"/>
                </a:solidFill>
                <a:latin typeface="Calibri" panose="020F0502020204030204" pitchFamily="34" charset="0"/>
              </a:rPr>
              <a:t>void</a:t>
            </a: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Delay (</a:t>
            </a:r>
            <a:r>
              <a:rPr lang="en-US" altLang="zh-CN" sz="2800" b="1" dirty="0">
                <a:solidFill>
                  <a:srgbClr val="7F0055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unsigned</a:t>
            </a:r>
            <a:r>
              <a:rPr lang="en-US" altLang="zh-CN" sz="2800" b="1" dirty="0">
                <a:solidFill>
                  <a:srgbClr val="000000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rgbClr val="7F0055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int</a:t>
            </a:r>
            <a:r>
              <a:rPr lang="en-US" altLang="zh-CN" sz="2800" b="1" dirty="0">
                <a:solidFill>
                  <a:srgbClr val="000000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 </a:t>
            </a:r>
            <a:r>
              <a:rPr lang="en-US" altLang="zh-CN" sz="2800" b="1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delaytime</a:t>
            </a:r>
            <a:r>
              <a:rPr lang="en-US" altLang="zh-CN" sz="2800" b="1" dirty="0" smtClean="0">
                <a:solidFill>
                  <a:srgbClr val="000000"/>
                </a:solidFill>
                <a:highlight>
                  <a:srgbClr val="D4D4D4"/>
                </a:highlight>
                <a:latin typeface="Calibri" panose="020F0502020204030204" pitchFamily="34" charset="0"/>
              </a:rPr>
              <a:t>) </a:t>
            </a:r>
          </a:p>
          <a:p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CN" sz="2800" b="1" dirty="0" smtClean="0">
                <a:solidFill>
                  <a:srgbClr val="7F0055"/>
                </a:solidFill>
                <a:latin typeface="Calibri" panose="020F0502020204030204" pitchFamily="34" charset="0"/>
              </a:rPr>
              <a:t>    </a:t>
            </a:r>
            <a:r>
              <a:rPr lang="en-US" altLang="zh-CN" sz="2800" b="1" dirty="0" err="1" smtClean="0">
                <a:solidFill>
                  <a:srgbClr val="7F0055"/>
                </a:solidFill>
                <a:latin typeface="Calibri" panose="020F0502020204030204" pitchFamily="34" charset="0"/>
              </a:rPr>
              <a:t>int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i,j</a:t>
            </a: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</a:p>
          <a:p>
            <a:r>
              <a:rPr lang="nn-NO" altLang="zh-CN" sz="2800" b="1" dirty="0" smtClean="0">
                <a:solidFill>
                  <a:srgbClr val="7F0055"/>
                </a:solidFill>
                <a:latin typeface="Calibri" panose="020F0502020204030204" pitchFamily="34" charset="0"/>
              </a:rPr>
              <a:t>    for</a:t>
            </a:r>
            <a:r>
              <a:rPr lang="nn-NO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 i = 0; i &lt; delaytime; i++ )</a:t>
            </a:r>
          </a:p>
          <a:p>
            <a:r>
              <a:rPr lang="en-US" altLang="zh-CN" sz="2800" b="1" dirty="0" smtClean="0">
                <a:solidFill>
                  <a:srgbClr val="7F0055"/>
                </a:solidFill>
                <a:latin typeface="Calibri" panose="020F0502020204030204" pitchFamily="34" charset="0"/>
              </a:rPr>
              <a:t>    for</a:t>
            </a:r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( j = 0; j &lt; 10; j++ );</a:t>
            </a:r>
          </a:p>
          <a:p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19530" y="941996"/>
            <a:ext cx="8300941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延时接口</a:t>
            </a:r>
            <a:endParaRPr lang="en-US" altLang="zh-CN" sz="2400" dirty="0" smtClean="0"/>
          </a:p>
        </p:txBody>
      </p:sp>
      <p:sp>
        <p:nvSpPr>
          <p:cNvPr id="3" name="矩形 2"/>
          <p:cNvSpPr/>
          <p:nvPr/>
        </p:nvSpPr>
        <p:spPr>
          <a:xfrm>
            <a:off x="609946" y="3645024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或直接使用</a:t>
            </a:r>
            <a:r>
              <a:rPr lang="en-US" altLang="zh-CN" sz="2400" b="1" u="sng" dirty="0">
                <a:solidFill>
                  <a:srgbClr val="C00000"/>
                </a:solidFill>
              </a:rPr>
              <a:t>__</a:t>
            </a:r>
            <a:r>
              <a:rPr lang="en-US" altLang="zh-CN" sz="2400" b="1" u="sng" dirty="0" err="1">
                <a:solidFill>
                  <a:srgbClr val="C00000"/>
                </a:solidFill>
              </a:rPr>
              <a:t>delay_cycles</a:t>
            </a:r>
            <a:r>
              <a:rPr lang="en-US" altLang="zh-CN" sz="2400" b="1" u="sng" dirty="0">
                <a:solidFill>
                  <a:srgbClr val="C00000"/>
                </a:solidFill>
              </a:rPr>
              <a:t>();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692" y="4328338"/>
            <a:ext cx="770260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时钟设置请使用老师给的代码初始化时钟，并且将</a:t>
            </a:r>
            <a:r>
              <a:rPr lang="en-US" altLang="zh-CN" sz="2400" dirty="0" smtClean="0"/>
              <a:t>TA</a:t>
            </a:r>
            <a:r>
              <a:rPr lang="zh-CN" altLang="en-US" sz="2400" dirty="0" smtClean="0"/>
              <a:t>时钟源选择为</a:t>
            </a:r>
            <a:r>
              <a:rPr lang="en-US" altLang="zh-CN" sz="2400" dirty="0" smtClean="0"/>
              <a:t>SMCLK(8MHz)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sp>
        <p:nvSpPr>
          <p:cNvPr id="4" name="矩形 3"/>
          <p:cNvSpPr/>
          <p:nvPr/>
        </p:nvSpPr>
        <p:spPr>
          <a:xfrm>
            <a:off x="278116" y="1046106"/>
            <a:ext cx="820891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void </a:t>
            </a:r>
            <a:r>
              <a:rPr lang="en-US" altLang="zh-CN" sz="2400" b="1" dirty="0" err="1"/>
              <a:t>initClock</a:t>
            </a:r>
            <a:r>
              <a:rPr lang="en-US" altLang="zh-CN" sz="2400" b="1" dirty="0"/>
              <a:t>()</a:t>
            </a:r>
          </a:p>
          <a:p>
            <a:r>
              <a:rPr lang="en-US" altLang="zh-CN" dirty="0"/>
              <a:t>{//</a:t>
            </a:r>
            <a:r>
              <a:rPr lang="zh-CN" altLang="en-US" dirty="0"/>
              <a:t>最终效果：</a:t>
            </a:r>
            <a:r>
              <a:rPr lang="en-US" altLang="zh-CN" dirty="0"/>
              <a:t>MCLK:16MHZ,SMCLK:8MHZ,ACLK:32KHZ</a:t>
            </a:r>
          </a:p>
          <a:p>
            <a:r>
              <a:rPr lang="en-US" altLang="zh-CN" dirty="0"/>
              <a:t>     UCSCTL6 &amp;= ~XT1OFF;          //</a:t>
            </a:r>
            <a:r>
              <a:rPr lang="zh-CN" altLang="en-US" dirty="0"/>
              <a:t>启动</a:t>
            </a:r>
            <a:r>
              <a:rPr lang="en-US" altLang="zh-CN" dirty="0"/>
              <a:t>XT1</a:t>
            </a:r>
          </a:p>
          <a:p>
            <a:r>
              <a:rPr lang="en-US" altLang="zh-CN" dirty="0"/>
              <a:t>     P5SEL |= BIT2 + BIT3;        </a:t>
            </a:r>
            <a:r>
              <a:rPr lang="en-US" altLang="zh-CN" dirty="0" smtClean="0"/>
              <a:t>    //</a:t>
            </a:r>
            <a:r>
              <a:rPr lang="en-US" altLang="zh-CN" dirty="0"/>
              <a:t>XT2</a:t>
            </a:r>
            <a:r>
              <a:rPr lang="zh-CN" altLang="en-US" dirty="0"/>
              <a:t>引脚功能选择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UCSCTL6 &amp;= ~XT2OFF;          //</a:t>
            </a:r>
            <a:r>
              <a:rPr lang="zh-CN" altLang="en-US" dirty="0"/>
              <a:t>打开</a:t>
            </a:r>
            <a:r>
              <a:rPr lang="en-US" altLang="zh-CN" dirty="0" smtClean="0"/>
              <a:t>XT2</a:t>
            </a:r>
            <a:endParaRPr lang="en-US" altLang="zh-CN" dirty="0"/>
          </a:p>
          <a:p>
            <a:r>
              <a:rPr lang="en-US" altLang="zh-CN" dirty="0" smtClean="0"/>
              <a:t>     __</a:t>
            </a:r>
            <a:r>
              <a:rPr lang="en-US" altLang="zh-CN" dirty="0" err="1"/>
              <a:t>bis_SR_register</a:t>
            </a:r>
            <a:r>
              <a:rPr lang="en-US" altLang="zh-CN" dirty="0"/>
              <a:t>(SCG0);</a:t>
            </a:r>
          </a:p>
          <a:p>
            <a:r>
              <a:rPr lang="en-US" altLang="zh-CN" dirty="0" smtClean="0"/>
              <a:t>     </a:t>
            </a:r>
            <a:r>
              <a:rPr lang="en-US" altLang="zh-CN" dirty="0"/>
              <a:t>//</a:t>
            </a:r>
            <a:r>
              <a:rPr lang="zh-CN" altLang="en-US" dirty="0"/>
              <a:t>手动选择</a:t>
            </a:r>
            <a:r>
              <a:rPr lang="en-US" altLang="zh-CN" dirty="0"/>
              <a:t>DCO</a:t>
            </a:r>
            <a:r>
              <a:rPr lang="zh-CN" altLang="en-US" dirty="0"/>
              <a:t>频率阶梯（</a:t>
            </a:r>
            <a:r>
              <a:rPr lang="en-US" altLang="zh-CN" dirty="0"/>
              <a:t>8</a:t>
            </a:r>
            <a:r>
              <a:rPr lang="zh-CN" altLang="en-US" dirty="0"/>
              <a:t>种阶梯），确定</a:t>
            </a:r>
            <a:r>
              <a:rPr lang="en-US" altLang="zh-CN" dirty="0"/>
              <a:t>DCO</a:t>
            </a:r>
            <a:r>
              <a:rPr lang="zh-CN" altLang="en-US" dirty="0"/>
              <a:t>频率大致范围。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UCSCTL0 = DCO0+DCO1+DCO2+DCO3+DCO4;</a:t>
            </a:r>
          </a:p>
          <a:p>
            <a:r>
              <a:rPr lang="en-US" altLang="zh-CN" dirty="0" smtClean="0"/>
              <a:t>     UCSCTL1 </a:t>
            </a:r>
            <a:r>
              <a:rPr lang="en-US" altLang="zh-CN" dirty="0"/>
              <a:t>= DCORSEL_4;</a:t>
            </a:r>
          </a:p>
          <a:p>
            <a:r>
              <a:rPr lang="en-US" altLang="zh-CN" dirty="0"/>
              <a:t>     //</a:t>
            </a:r>
            <a:r>
              <a:rPr lang="en-US" altLang="zh-CN" dirty="0" err="1"/>
              <a:t>fDCOCLK</a:t>
            </a:r>
            <a:r>
              <a:rPr lang="en-US" altLang="zh-CN" dirty="0"/>
              <a:t>/32</a:t>
            </a:r>
            <a:r>
              <a:rPr lang="zh-CN" altLang="en-US" dirty="0"/>
              <a:t>，锁频环分频器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UCSCTL2 = FLLD_5</a:t>
            </a:r>
            <a:r>
              <a:rPr lang="en-US" altLang="zh-CN" dirty="0" smtClean="0"/>
              <a:t>;</a:t>
            </a:r>
            <a:endParaRPr lang="en-US" altLang="zh-CN" dirty="0"/>
          </a:p>
          <a:p>
            <a:r>
              <a:rPr lang="en-US" altLang="zh-CN" dirty="0"/>
              <a:t>     //n=8,FLLREFCLK</a:t>
            </a:r>
            <a:r>
              <a:rPr lang="zh-CN" altLang="en-US" dirty="0"/>
              <a:t>时钟源为</a:t>
            </a:r>
            <a:r>
              <a:rPr lang="en-US" altLang="zh-CN" dirty="0" smtClean="0"/>
              <a:t>XT2CLK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DCOCLK=D</a:t>
            </a:r>
            <a:r>
              <a:rPr lang="en-US" altLang="zh-CN" dirty="0"/>
              <a:t>*(N+1)*(FLLREFCLK/n)</a:t>
            </a:r>
          </a:p>
          <a:p>
            <a:r>
              <a:rPr lang="en-US" altLang="zh-CN" dirty="0"/>
              <a:t>     //DCOCLKDIV=(N+1)*(FLLREFCLK/n)</a:t>
            </a:r>
          </a:p>
          <a:p>
            <a:r>
              <a:rPr lang="en-US" altLang="zh-CN" dirty="0"/>
              <a:t>     UCSCTL3 = SELREF_5 + FLLREFDIV_3;</a:t>
            </a:r>
          </a:p>
          <a:p>
            <a:r>
              <a:rPr lang="en-US" altLang="zh-CN" dirty="0"/>
              <a:t>     //ACLK</a:t>
            </a:r>
            <a:r>
              <a:rPr lang="zh-CN" altLang="en-US" dirty="0"/>
              <a:t>的时钟源为</a:t>
            </a:r>
            <a:r>
              <a:rPr lang="en-US" altLang="zh-CN" dirty="0"/>
              <a:t>DCOCLKDIV,MCLK\SMCLK</a:t>
            </a:r>
            <a:r>
              <a:rPr lang="zh-CN" altLang="en-US" dirty="0"/>
              <a:t>的时钟源为</a:t>
            </a:r>
            <a:r>
              <a:rPr lang="en-US" altLang="zh-CN" dirty="0"/>
              <a:t>DCOCLK</a:t>
            </a:r>
          </a:p>
          <a:p>
            <a:r>
              <a:rPr lang="en-US" altLang="zh-CN" dirty="0"/>
              <a:t>     UCSCTL4 = SELA_4 + SELS_3 +SELM_3;</a:t>
            </a:r>
          </a:p>
          <a:p>
            <a:r>
              <a:rPr lang="en-US" altLang="zh-CN" dirty="0"/>
              <a:t>     //ACLK</a:t>
            </a:r>
            <a:r>
              <a:rPr lang="zh-CN" altLang="en-US" dirty="0"/>
              <a:t>由</a:t>
            </a:r>
            <a:r>
              <a:rPr lang="en-US" altLang="zh-CN" dirty="0"/>
              <a:t>DCOCLKDIV</a:t>
            </a:r>
            <a:r>
              <a:rPr lang="zh-CN" altLang="en-US" dirty="0"/>
              <a:t>的</a:t>
            </a:r>
            <a:r>
              <a:rPr lang="en-US" altLang="zh-CN" dirty="0"/>
              <a:t>32</a:t>
            </a:r>
            <a:r>
              <a:rPr lang="zh-CN" altLang="en-US" dirty="0"/>
              <a:t>分频得到，</a:t>
            </a:r>
            <a:r>
              <a:rPr lang="en-US" altLang="zh-CN" dirty="0"/>
              <a:t>SMCLK</a:t>
            </a:r>
            <a:r>
              <a:rPr lang="zh-CN" altLang="en-US" dirty="0"/>
              <a:t>由</a:t>
            </a:r>
            <a:r>
              <a:rPr lang="en-US" altLang="zh-CN" dirty="0"/>
              <a:t>DCOCLK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分频得到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UCSCTL5 = DIVA_5 +DIVS_1</a:t>
            </a:r>
            <a:r>
              <a:rPr lang="en-US" altLang="zh-CN" dirty="0" smtClean="0"/>
              <a:t>;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72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496" y="1311151"/>
            <a:ext cx="830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95536" y="1124744"/>
            <a:ext cx="81369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175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_A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定时器的计数器工作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</a:t>
            </a:r>
            <a:r>
              <a:rPr lang="zh-CN" altLang="zh-CN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方式</a:t>
            </a:r>
            <a:r>
              <a:rPr lang="zh-CN" altLang="en-US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zh-CN" altLang="zh-CN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</a:t>
            </a:r>
            <a:r>
              <a:rPr lang="zh-CN" altLang="en-US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减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计数方式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175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输出模式</a:t>
            </a:r>
            <a:r>
              <a:rPr lang="zh-CN" altLang="zh-CN" sz="2000" kern="100" dirty="0" smtClean="0">
                <a:solidFill>
                  <a:srgbClr val="333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000" kern="100" dirty="0" smtClean="0">
                <a:solidFill>
                  <a:srgbClr val="333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zh-CN" altLang="zh-CN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模式</a:t>
            </a:r>
            <a:r>
              <a:rPr lang="en-US" altLang="zh-CN" sz="20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复位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置位模式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endParaRPr lang="en-US" altLang="zh-CN" sz="20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175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可利用寄存器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TAxCCR0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波形的周期，用某个寄存器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TAxCCRx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控制占空比。这样</a:t>
            </a:r>
            <a:r>
              <a:rPr lang="zh-CN" altLang="zh-CN" sz="2000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Timer_A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就可以产生出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任意占空比的</a:t>
            </a:r>
            <a:r>
              <a:rPr lang="zh-CN" altLang="zh-CN" sz="2000" kern="100" dirty="0">
                <a:solidFill>
                  <a:srgbClr val="333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r>
              <a:rPr lang="zh-CN" altLang="zh-CN" sz="20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波形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图片 1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56" y="2816679"/>
            <a:ext cx="5016056" cy="168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4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pic>
        <p:nvPicPr>
          <p:cNvPr id="9" name="图片 57" descr="C:\Documents and Settings\yqyang\桌面\未命名.gif">
            <a:extLst>
              <a:ext uri="{FF2B5EF4-FFF2-40B4-BE49-F238E27FC236}">
                <a16:creationId xmlns:a16="http://schemas.microsoft.com/office/drawing/2014/main" xmlns="" id="{B7926CF8-049E-4769-AA92-D465801E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8" y="4653730"/>
            <a:ext cx="4471291" cy="201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爆炸形 2 9"/>
          <p:cNvSpPr/>
          <p:nvPr/>
        </p:nvSpPr>
        <p:spPr>
          <a:xfrm>
            <a:off x="5832009" y="4998802"/>
            <a:ext cx="3311991" cy="1851375"/>
          </a:xfrm>
          <a:prstGeom prst="irregularSeal2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实现方法不唯一！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14337" name="Picture 1" descr="C:\Users\lenovo\AppData\Roaming\Tencent\Users\349224405\QQ\WinTemp\RichOle\T8V6FOAP%`7D)Z}RN2BP4}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42" y="2811431"/>
            <a:ext cx="2456855" cy="218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/>
          <p:cNvSpPr/>
          <p:nvPr/>
        </p:nvSpPr>
        <p:spPr>
          <a:xfrm>
            <a:off x="5580112" y="3395131"/>
            <a:ext cx="2050077" cy="151216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3"/>
          <p:cNvSpPr txBox="1"/>
          <p:nvPr/>
        </p:nvSpPr>
        <p:spPr>
          <a:xfrm>
            <a:off x="6435336" y="3869300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文本框 14"/>
          <p:cNvSpPr txBox="1"/>
          <p:nvPr/>
        </p:nvSpPr>
        <p:spPr>
          <a:xfrm>
            <a:off x="6433081" y="3589415"/>
            <a:ext cx="8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8" name="文本框 15"/>
          <p:cNvSpPr txBox="1"/>
          <p:nvPr/>
        </p:nvSpPr>
        <p:spPr>
          <a:xfrm>
            <a:off x="6435336" y="4107624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9" name="文本框 16"/>
          <p:cNvSpPr txBox="1"/>
          <p:nvPr/>
        </p:nvSpPr>
        <p:spPr>
          <a:xfrm>
            <a:off x="6371953" y="4405378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灭</a:t>
            </a:r>
          </a:p>
        </p:txBody>
      </p:sp>
      <p:sp>
        <p:nvSpPr>
          <p:cNvPr id="20" name="文本框 17"/>
          <p:cNvSpPr txBox="1"/>
          <p:nvPr/>
        </p:nvSpPr>
        <p:spPr>
          <a:xfrm>
            <a:off x="6058051" y="3611206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1" name="文本框 18"/>
          <p:cNvSpPr txBox="1"/>
          <p:nvPr/>
        </p:nvSpPr>
        <p:spPr>
          <a:xfrm>
            <a:off x="6041698" y="3863472"/>
            <a:ext cx="22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22" name="文本框 19"/>
          <p:cNvSpPr txBox="1"/>
          <p:nvPr/>
        </p:nvSpPr>
        <p:spPr>
          <a:xfrm>
            <a:off x="6002198" y="4106694"/>
            <a:ext cx="23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3" name="文本框 20"/>
          <p:cNvSpPr txBox="1"/>
          <p:nvPr/>
        </p:nvSpPr>
        <p:spPr>
          <a:xfrm>
            <a:off x="5979339" y="44024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9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</a:rPr>
              <a:t>LED</a:t>
            </a:r>
            <a:r>
              <a:rPr lang="zh-CN" altLang="en-US" dirty="0">
                <a:solidFill>
                  <a:schemeClr val="bg1"/>
                </a:solidFill>
              </a:rPr>
              <a:t>驱动控制实验</a:t>
            </a:r>
          </a:p>
        </p:txBody>
      </p:sp>
      <p:pic>
        <p:nvPicPr>
          <p:cNvPr id="2" name="PWM控制呼吸灯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772816"/>
            <a:ext cx="7596336" cy="4304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618" y="1161665"/>
            <a:ext cx="35613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/>
              <a:t>PWM</a:t>
            </a:r>
            <a:r>
              <a:rPr lang="zh-CN" altLang="en-US" sz="2200" b="1" dirty="0" smtClean="0"/>
              <a:t>控制，制作呼吸灯</a:t>
            </a:r>
            <a:endParaRPr lang="zh-CN" altLang="en-US" sz="2200" b="1" dirty="0"/>
          </a:p>
        </p:txBody>
      </p:sp>
      <p:sp>
        <p:nvSpPr>
          <p:cNvPr id="8" name="矩形 7">
            <a:hlinkClick r:id="rId5" action="ppaction://hlinkfile"/>
          </p:cNvPr>
          <p:cNvSpPr/>
          <p:nvPr/>
        </p:nvSpPr>
        <p:spPr>
          <a:xfrm>
            <a:off x="395536" y="1555767"/>
            <a:ext cx="8317327" cy="479252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光敏电阻传感器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爆炸形 2 11"/>
          <p:cNvSpPr/>
          <p:nvPr/>
        </p:nvSpPr>
        <p:spPr>
          <a:xfrm>
            <a:off x="6394152" y="5301208"/>
            <a:ext cx="2592288" cy="1376855"/>
          </a:xfrm>
          <a:prstGeom prst="irregularSeal2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测一测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78804"/>
            <a:ext cx="8438763" cy="36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光敏电阻传感器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1124744"/>
            <a:ext cx="75686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硬件接线</a:t>
            </a:r>
            <a:r>
              <a:rPr lang="zh-CN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光敏电阻传感器模块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VCC--&gt;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MSP430F5529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口袋版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3.3V 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光敏电阻传感器模块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GND --&gt;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MSP430F5529</a:t>
            </a:r>
            <a:r>
              <a:rPr lang="zh-CN" altLang="en-US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口袋版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GND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光敏电阻传感器模块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AO--&gt;MSP430F5529</a:t>
            </a:r>
            <a:r>
              <a:rPr lang="zh-CN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开发板</a:t>
            </a: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P6.1</a:t>
            </a: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编程参考</a:t>
            </a:r>
            <a:r>
              <a:rPr lang="zh-CN" altLang="en-US" sz="2000" kern="1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endParaRPr lang="en-US" altLang="zh-CN" sz="2000" kern="100" dirty="0" smtClean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基础实验三内容（修改通道为</a:t>
            </a:r>
            <a:r>
              <a:rPr lang="en-US" altLang="zh-CN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AD1</a:t>
            </a: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）</a:t>
            </a:r>
            <a:endParaRPr lang="en-US" altLang="zh-CN" sz="20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zh-CN" altLang="en-US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观察效果</a:t>
            </a:r>
            <a:endParaRPr lang="en-US" altLang="zh-CN" sz="20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软件滤波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59" y="1196752"/>
            <a:ext cx="75686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2000" dirty="0"/>
              <a:t>ADC</a:t>
            </a:r>
            <a:r>
              <a:rPr lang="zh-CN" altLang="zh-CN" sz="2000" dirty="0"/>
              <a:t>转换时，由于干扰的存在，转换数据往往出现大幅波动，影响其转换数据的准确性，处理在外部增加滤波电路外，软件</a:t>
            </a:r>
            <a:r>
              <a:rPr lang="zh-CN" altLang="zh-CN" sz="2000" dirty="0" smtClean="0"/>
              <a:t>滤波也</a:t>
            </a:r>
            <a:r>
              <a:rPr lang="zh-CN" altLang="zh-CN" sz="2000" dirty="0"/>
              <a:t>经常用到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这里以</a:t>
            </a:r>
            <a:r>
              <a:rPr lang="zh-CN" altLang="zh-CN" sz="2000" b="1" dirty="0">
                <a:solidFill>
                  <a:srgbClr val="3333FF"/>
                </a:solidFill>
              </a:rPr>
              <a:t>中位值平均滤波</a:t>
            </a:r>
            <a:r>
              <a:rPr lang="zh-CN" altLang="zh-CN" sz="2000" b="1" dirty="0" smtClean="0">
                <a:solidFill>
                  <a:srgbClr val="3333FF"/>
                </a:solidFill>
              </a:rPr>
              <a:t>法</a:t>
            </a:r>
            <a:r>
              <a:rPr lang="zh-CN" altLang="en-US" sz="2000" dirty="0" smtClean="0"/>
              <a:t>为例</a:t>
            </a:r>
            <a:r>
              <a:rPr lang="zh-CN" altLang="en-US" sz="2000" b="1" dirty="0" smtClean="0"/>
              <a:t>：</a:t>
            </a:r>
            <a:endParaRPr lang="zh-CN" altLang="zh-CN" sz="20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7470" y="3284984"/>
            <a:ext cx="7416824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方法：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相当于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中位值滤波法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”+“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算术平均滤波法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17500" algn="just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连续采样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个数据，去掉一个最大值和一个最小值，然后计算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N-2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个数据的算术平均值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175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值的选取：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3~14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优点</a:t>
            </a:r>
            <a:r>
              <a:rPr lang="zh-CN" altLang="zh-CN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算法简单</a:t>
            </a:r>
            <a:r>
              <a:rPr lang="zh-CN" altLang="en-US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融合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了两种滤波法的优点；对于偶然出现的脉冲性干扰，可消除由于脉冲干扰所引起的采样值偏差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zh-CN" altLang="zh-CN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缺点：</a:t>
            </a:r>
            <a:r>
              <a:rPr lang="zh-CN" altLang="zh-CN" b="1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测量速度较慢，和算术平均滤波法一样；比较浪费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0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软件滤波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024" y="980728"/>
            <a:ext cx="867645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N 12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 Filter()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char count</a:t>
            </a:r>
            <a:r>
              <a:rPr lang="en-US" altLang="zh-CN" sz="14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kern="100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char </a:t>
            </a:r>
            <a:r>
              <a:rPr lang="en-US" altLang="zh-CN" sz="1400" kern="100" dirty="0" err="1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[N];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= 0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</a:t>
            </a:r>
            <a:r>
              <a:rPr lang="en-US" altLang="zh-CN" sz="1400" kern="100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= 0; count &lt; N; count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{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[count] = 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get_ad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delay();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(j=0;j&lt;N-1;j++)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{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for (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=0;i&lt;N-j-1;i++)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{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if ( 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]&gt;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[i+1] 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{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temp = 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[i+1];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zh-CN" sz="1400" kern="100" dirty="0" err="1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value_buf</a:t>
            </a: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[i+1] = temp;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}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}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for(count=1;count&lt;N-1;count++)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sum += value[count];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return (char)(sum/(N-2));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79400" algn="just">
              <a:spcAft>
                <a:spcPts val="0"/>
              </a:spcAft>
            </a:pPr>
            <a:r>
              <a:rPr lang="en-US" altLang="zh-CN" sz="1400" kern="100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   </a:t>
            </a:r>
            <a:endParaRPr lang="zh-CN" altLang="zh-CN" sz="1400" kern="1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爆炸形 2 5"/>
          <p:cNvSpPr/>
          <p:nvPr/>
        </p:nvSpPr>
        <p:spPr>
          <a:xfrm>
            <a:off x="5327576" y="5229200"/>
            <a:ext cx="3816424" cy="1520871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代码中的错误？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66288" y="2446640"/>
            <a:ext cx="3570208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对比：有无滤波时的</a:t>
            </a:r>
            <a:r>
              <a:rPr lang="zh-CN" altLang="en-US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8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5496" y="1311151"/>
            <a:ext cx="830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 smtClean="0"/>
              <a:t>       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739452" y="1196752"/>
            <a:ext cx="146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麦克风</a:t>
            </a:r>
            <a:endParaRPr lang="zh-CN" alt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55976" y="424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545603"/>
              </p:ext>
            </p:extLst>
          </p:nvPr>
        </p:nvGraphicFramePr>
        <p:xfrm>
          <a:off x="3315419" y="3823810"/>
          <a:ext cx="4352925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7" r:id="rId3" imgW="5335740" imgH="2580646" progId="Visio.Drawing.11">
                  <p:embed/>
                </p:oleObj>
              </mc:Choice>
              <mc:Fallback>
                <p:oleObj r:id="rId3" imgW="5335740" imgH="2580646" progId="Visio.Drawing.11">
                  <p:embed/>
                  <p:pic>
                    <p:nvPicPr>
                      <p:cNvPr id="0" name="对象 12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419" y="3823810"/>
                        <a:ext cx="4352925" cy="211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451737" y="1721348"/>
            <a:ext cx="5299050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麦克风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的输出信号与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TLV2764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运放的输入端连接起来，即将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F5529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口袋板左侧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OPA_IN 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用跳线帽短接。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266700" algn="just">
              <a:lnSpc>
                <a:spcPct val="125000"/>
              </a:lnSpc>
              <a:spcAft>
                <a:spcPts val="0"/>
              </a:spcAft>
            </a:pP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F5529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口袋板右侧</a:t>
            </a:r>
            <a:r>
              <a:rPr lang="en-US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OPA_OUT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MSP430F5529LP  </a:t>
            </a:r>
            <a:r>
              <a:rPr lang="zh-CN" altLang="en-US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端口</a:t>
            </a:r>
            <a:r>
              <a:rPr lang="en-US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P6.0</a:t>
            </a:r>
            <a:r>
              <a:rPr lang="zh-CN" altLang="zh-CN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杜邦线连接。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7668344" y="4556593"/>
            <a:ext cx="667954" cy="0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341497" y="4371927"/>
            <a:ext cx="85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P6.0</a:t>
            </a:r>
            <a:endParaRPr lang="zh-CN" altLang="en-US" dirty="0"/>
          </a:p>
        </p:txBody>
      </p:sp>
      <p:sp>
        <p:nvSpPr>
          <p:cNvPr id="19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7" name="爆炸形 2 16"/>
          <p:cNvSpPr/>
          <p:nvPr/>
        </p:nvSpPr>
        <p:spPr>
          <a:xfrm>
            <a:off x="8018645" y="6021288"/>
            <a:ext cx="961185" cy="765477"/>
          </a:xfrm>
          <a:prstGeom prst="irregularSeal2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400" dirty="0"/>
          </a:p>
        </p:txBody>
      </p:sp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声音采集模块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785294"/>
              </p:ext>
            </p:extLst>
          </p:nvPr>
        </p:nvGraphicFramePr>
        <p:xfrm>
          <a:off x="-486309" y="1844824"/>
          <a:ext cx="4674805" cy="449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" r:id="rId5" imgW="4543560" imgH="4368201" progId="Visio.Drawing.11">
                  <p:embed/>
                </p:oleObj>
              </mc:Choice>
              <mc:Fallback>
                <p:oleObj r:id="rId5" imgW="4543560" imgH="436820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86309" y="1844824"/>
                        <a:ext cx="4674805" cy="44963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椭圆 3"/>
          <p:cNvSpPr/>
          <p:nvPr/>
        </p:nvSpPr>
        <p:spPr>
          <a:xfrm>
            <a:off x="823103" y="1959781"/>
            <a:ext cx="792088" cy="72008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FF"/>
              </a:solidFill>
            </a:endParaRPr>
          </a:p>
        </p:txBody>
      </p:sp>
      <p:cxnSp>
        <p:nvCxnSpPr>
          <p:cNvPr id="8" name="直接箭头连接符 7"/>
          <p:cNvCxnSpPr>
            <a:stCxn id="4" idx="7"/>
          </p:cNvCxnSpPr>
          <p:nvPr/>
        </p:nvCxnSpPr>
        <p:spPr>
          <a:xfrm flipV="1">
            <a:off x="1499192" y="1590626"/>
            <a:ext cx="480520" cy="474608"/>
          </a:xfrm>
          <a:prstGeom prst="straightConnector1">
            <a:avLst/>
          </a:prstGeom>
          <a:ln w="28575">
            <a:solidFill>
              <a:srgbClr val="3333FF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文本框 8"/>
          <p:cNvSpPr txBox="1"/>
          <p:nvPr/>
        </p:nvSpPr>
        <p:spPr>
          <a:xfrm>
            <a:off x="8146759" y="4112672"/>
            <a:ext cx="146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接主板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1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一、实验须知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590" y="908720"/>
            <a:ext cx="8136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400" b="1" kern="1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实验目的</a:t>
            </a:r>
            <a:endParaRPr lang="en-US" altLang="zh-CN" sz="2400" b="1" kern="1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光敏电阻等</a:t>
            </a:r>
            <a:r>
              <a:rPr lang="zh-CN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光线传感器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的原理；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了解</a:t>
            </a: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数据采集</a:t>
            </a:r>
            <a:r>
              <a:rPr lang="zh-CN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软件滤波算法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及其运用；</a:t>
            </a:r>
            <a:endParaRPr lang="zh-CN" altLang="zh-CN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了解单片机</a:t>
            </a:r>
            <a:r>
              <a:rPr lang="en-US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r>
              <a:rPr lang="zh-CN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波形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产生的原理及其在</a:t>
            </a:r>
            <a:r>
              <a:rPr lang="en-US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调光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的运用</a:t>
            </a:r>
            <a:r>
              <a:rPr lang="zh-CN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了解单片机</a:t>
            </a:r>
            <a:r>
              <a:rPr lang="zh-CN" altLang="en-US" sz="2400" u="sng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系统设计流程</a:t>
            </a:r>
            <a:r>
              <a:rPr lang="zh-CN" altLang="en-US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了解</a:t>
            </a:r>
            <a:r>
              <a:rPr lang="zh-CN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单片机软件设计文件编写及程序</a:t>
            </a:r>
            <a:r>
              <a:rPr lang="zh-CN" altLang="zh-CN" sz="2400" u="sng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编写</a:t>
            </a:r>
            <a:r>
              <a:rPr lang="zh-CN" altLang="zh-CN" sz="2400" u="sng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规范</a:t>
            </a:r>
            <a:r>
              <a:rPr lang="zh-CN" altLang="en-US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24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5000"/>
              </a:lnSpc>
              <a:buFont typeface="Wingdings" panose="05000000000000000000" pitchFamily="2" charset="2"/>
              <a:buChar char="u"/>
            </a:pPr>
            <a:r>
              <a:rPr lang="zh-CN" altLang="en-US" sz="2400" b="1" kern="1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实验设备</a:t>
            </a:r>
            <a:endParaRPr lang="en-US" altLang="zh-CN" sz="2400" b="1" kern="1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dirty="0" smtClean="0"/>
              <a:t>MSP430F5529LP+MSP430F5529 </a:t>
            </a:r>
            <a:r>
              <a:rPr lang="en-US" altLang="zh-CN" sz="2400" dirty="0"/>
              <a:t>POCKET KIT</a:t>
            </a:r>
            <a:r>
              <a:rPr lang="zh-CN" altLang="zh-CN" sz="2400" dirty="0"/>
              <a:t>开发板一套；</a:t>
            </a:r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zh-CN" sz="2400" dirty="0"/>
              <a:t>光敏电阻传感器模块一套；</a:t>
            </a:r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en-US" altLang="zh-CN" sz="2400" dirty="0" smtClean="0"/>
              <a:t>PC</a:t>
            </a:r>
            <a:r>
              <a:rPr lang="zh-CN" altLang="zh-CN" sz="2400" dirty="0"/>
              <a:t>机操作系统</a:t>
            </a:r>
            <a:r>
              <a:rPr lang="en-US" altLang="zh-CN" sz="2400" dirty="0"/>
              <a:t>Windows </a:t>
            </a:r>
            <a:r>
              <a:rPr lang="en-US" altLang="zh-CN" sz="2400" dirty="0" smtClean="0"/>
              <a:t>10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>CCS</a:t>
            </a:r>
            <a:r>
              <a:rPr lang="zh-CN" altLang="zh-CN" sz="2400" dirty="0" smtClean="0"/>
              <a:t>集成</a:t>
            </a:r>
            <a:r>
              <a:rPr lang="zh-CN" altLang="zh-CN" sz="2400" dirty="0"/>
              <a:t>开发环境。</a:t>
            </a:r>
          </a:p>
          <a:p>
            <a:pPr lvl="0" algn="just">
              <a:lnSpc>
                <a:spcPct val="125000"/>
              </a:lnSpc>
              <a:spcAft>
                <a:spcPts val="0"/>
              </a:spcAft>
            </a:pPr>
            <a:endParaRPr lang="zh-CN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4355976" y="424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pic>
        <p:nvPicPr>
          <p:cNvPr id="2" name="麦克采集音乐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716" y="1522090"/>
            <a:ext cx="7812360" cy="4427004"/>
          </a:xfrm>
          <a:prstGeom prst="rect">
            <a:avLst/>
          </a:prstGeom>
        </p:spPr>
      </p:pic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声音采集模块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hlinkClick r:id="rId5" action="ppaction://hlinkfile"/>
          </p:cNvPr>
          <p:cNvSpPr/>
          <p:nvPr/>
        </p:nvSpPr>
        <p:spPr>
          <a:xfrm>
            <a:off x="419377" y="1412776"/>
            <a:ext cx="8317327" cy="479252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7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2575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</a:rPr>
              <a:t>声音采集模块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83568" y="3284984"/>
                <a:ext cx="8007770" cy="900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采集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到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光强的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电压值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3300</m:t>
                          </m:r>
                        </m:den>
                      </m:f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一个周期内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点亮</m:t>
                          </m:r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LED</m:t>
                          </m:r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的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时间</m:t>
                          </m:r>
                        </m:num>
                        <m:den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周期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84984"/>
                <a:ext cx="8007770" cy="9003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95536" y="125682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提示：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6670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四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、详细设计</a:t>
            </a:r>
          </a:p>
        </p:txBody>
      </p:sp>
      <p:sp>
        <p:nvSpPr>
          <p:cNvPr id="18" name="Oval 2"/>
          <p:cNvSpPr>
            <a:spLocks noChangeArrowheads="1"/>
          </p:cNvSpPr>
          <p:nvPr/>
        </p:nvSpPr>
        <p:spPr bwMode="auto">
          <a:xfrm>
            <a:off x="5508104" y="634122"/>
            <a:ext cx="3528392" cy="5626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</a:rPr>
              <a:t>声音采集模块</a:t>
            </a:r>
          </a:p>
        </p:txBody>
      </p:sp>
      <p:sp>
        <p:nvSpPr>
          <p:cNvPr id="5" name="矩形 4"/>
          <p:cNvSpPr/>
          <p:nvPr/>
        </p:nvSpPr>
        <p:spPr>
          <a:xfrm>
            <a:off x="703450" y="1467393"/>
            <a:ext cx="763284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alibri" panose="020F0502020204030204" pitchFamily="34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alibri" panose="020F0502020204030204" pitchFamily="34" charset="0"/>
              </a:rPr>
              <a:t>InitAD</a:t>
            </a:r>
            <a:r>
              <a:rPr lang="en-US" altLang="zh-CN" b="1" dirty="0">
                <a:solidFill>
                  <a:srgbClr val="000000"/>
                </a:solidFill>
                <a:latin typeface="Calibri" panose="020F0502020204030204" pitchFamily="34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ADC12CTL0 |= ADC12MSC;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自动循环采样转换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ADC12CTL0 |= ADC12ON;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启动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ADC12</a:t>
            </a:r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模块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ADC12CTL1 |= ADC12CONSEQ_3 ;//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选择序列通道多次循环采样转换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ADC12CTL1 |= ADC12SHP;   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采样保持模式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</a:rPr>
              <a:t>ADC12CTL1  |= ADC12CSTARTADD_0;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ADC12MCTL0 |=ADC12INCH_0;</a:t>
            </a:r>
            <a:r>
              <a:rPr lang="en-US" altLang="zh-CN" dirty="0">
                <a:solidFill>
                  <a:srgbClr val="3F7F5F"/>
                </a:solidFill>
                <a:latin typeface="Calibri" panose="020F0502020204030204" pitchFamily="34" charset="0"/>
              </a:rPr>
              <a:t>//</a:t>
            </a:r>
            <a:r>
              <a:rPr lang="zh-CN" altLang="en-US" dirty="0">
                <a:solidFill>
                  <a:srgbClr val="3F7F5F"/>
                </a:solidFill>
                <a:latin typeface="Calibri" panose="020F0502020204030204" pitchFamily="34" charset="0"/>
              </a:rPr>
              <a:t>通道选择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ADC12MCTL1 |=ADC12INCH_1;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ADC12MCTL2 |=ADC12INCH_2;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ADC12MCTL3 |=ADC12INCH_3;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ADC12MCTL4 |=ADC12INCH_4;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ADC12MCTL5 |=ADC12INCH_5+ADC12EOS;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ADC12CTL0 |= ADC12ENC;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8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07411" y="1515873"/>
            <a:ext cx="2880598" cy="636066"/>
            <a:chOff x="3131840" y="987574"/>
            <a:chExt cx="2880320" cy="648072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4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0746" y="1080778"/>
              <a:ext cx="1550274" cy="511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5" dirty="0" smtClean="0">
                  <a:solidFill>
                    <a:srgbClr val="01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第五部分</a:t>
              </a:r>
              <a:endParaRPr lang="zh-CN" altLang="en-US" sz="266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1602943" y="2708920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02943" y="4053199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1680" y="2670533"/>
            <a:ext cx="5760640" cy="140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软件小组大作业要求（看</a:t>
            </a:r>
            <a:r>
              <a:rPr lang="en-US" altLang="zh-CN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文件）</a:t>
            </a:r>
            <a:endParaRPr lang="zh-CN" altLang="en-US" sz="4270" b="1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25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defPPr>
              <a:defRPr lang="zh-CN"/>
            </a:defPPr>
            <a:lvl1pPr defTabSz="102870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defTabSz="102870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defTabSz="102870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defTabSz="102870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defTabSz="102870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defTabSz="102870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defTabSz="102870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defTabSz="102870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defTabSz="102870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一、实验须知</a:t>
            </a: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590" y="1196752"/>
            <a:ext cx="813690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400" b="1" kern="1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安全事项</a:t>
            </a:r>
            <a:endParaRPr lang="en-US" altLang="zh-CN" sz="2400" b="1" kern="100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用电安全</a:t>
            </a: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仪器操作使用安全</a:t>
            </a: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调试安全</a:t>
            </a:r>
          </a:p>
          <a:p>
            <a:pPr lvl="0" algn="just">
              <a:lnSpc>
                <a:spcPct val="125000"/>
              </a:lnSpc>
              <a:spcAft>
                <a:spcPts val="0"/>
              </a:spcAft>
            </a:pPr>
            <a:endParaRPr lang="en-US" altLang="zh-CN" sz="2400" kern="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25000"/>
              </a:lnSpc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2400" b="1" kern="1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2400" b="1" kern="1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要求</a:t>
            </a:r>
            <a:endParaRPr lang="en-US" altLang="zh-CN" sz="2400" b="1" kern="1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 smtClean="0"/>
              <a:t>课堂实验要求按照规定步骤完成实验程序编写，调试程序、完成功能演示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 smtClean="0"/>
              <a:t>了解课后作业要求。</a:t>
            </a:r>
            <a:endParaRPr lang="en-US" altLang="zh-CN" sz="2400" dirty="0" smtClean="0"/>
          </a:p>
          <a:p>
            <a:pPr marL="457200" lvl="0" indent="-457200">
              <a:lnSpc>
                <a:spcPct val="125000"/>
              </a:lnSpc>
              <a:buFont typeface="+mj-lt"/>
              <a:buAutoNum type="arabicPeriod"/>
            </a:pPr>
            <a:r>
              <a:rPr lang="zh-CN" altLang="en-US" sz="2400" dirty="0" smtClean="0"/>
              <a:t>考核：出勤 、课堂实验、作业难度、程序、说明书</a:t>
            </a:r>
            <a:endParaRPr lang="zh-CN" altLang="zh-CN" sz="2400" dirty="0"/>
          </a:p>
          <a:p>
            <a:pPr lvl="0" algn="just">
              <a:lnSpc>
                <a:spcPct val="125000"/>
              </a:lnSpc>
              <a:spcAft>
                <a:spcPts val="0"/>
              </a:spcAft>
            </a:pPr>
            <a:endParaRPr lang="zh-CN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40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07411" y="1515873"/>
            <a:ext cx="2880598" cy="636066"/>
            <a:chOff x="3131840" y="987574"/>
            <a:chExt cx="2880320" cy="648072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987574"/>
              <a:ext cx="2880320" cy="64807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014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35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0746" y="1080778"/>
              <a:ext cx="1550274" cy="511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665" dirty="0" smtClean="0">
                  <a:solidFill>
                    <a:srgbClr val="0145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  <a:endParaRPr lang="zh-CN" altLang="en-US" sz="2665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 flipH="1">
            <a:off x="1602943" y="2708920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1602943" y="4053199"/>
            <a:ext cx="5921385" cy="0"/>
          </a:xfrm>
          <a:prstGeom prst="line">
            <a:avLst/>
          </a:prstGeom>
          <a:ln w="15875">
            <a:solidFill>
              <a:srgbClr val="0145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91680" y="2996980"/>
            <a:ext cx="5760640" cy="74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语言程序</a:t>
            </a:r>
            <a:r>
              <a:rPr lang="zh-CN" altLang="en-US" sz="4270" b="1" dirty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4270" b="1" dirty="0" smtClean="0">
                <a:solidFill>
                  <a:srgbClr val="0145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endParaRPr lang="zh-CN" altLang="en-US" sz="4270" b="1" dirty="0">
              <a:solidFill>
                <a:srgbClr val="0145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7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2186681"/>
            <a:ext cx="120895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ts val="1200"/>
              </a:lnSpc>
              <a:spcBef>
                <a:spcPts val="1000"/>
              </a:spcBef>
              <a:spcAft>
                <a:spcPts val="600"/>
              </a:spcAft>
              <a:buFont typeface="+mj-lt"/>
              <a:buAutoNum type="arabicPeriod"/>
              <a:tabLst>
                <a:tab pos="365760" algn="l"/>
              </a:tabLst>
            </a:pPr>
            <a:r>
              <a:rPr lang="en-US" altLang="zh-CN" sz="2400" b="1" kern="1400" spc="-75" dirty="0" err="1">
                <a:latin typeface="宋体" panose="02010600030101010101" pitchFamily="2" charset="-122"/>
                <a:cs typeface="Times New Roman" panose="02020603050405020304" pitchFamily="18" charset="0"/>
              </a:rPr>
              <a:t>命名基本原则</a:t>
            </a:r>
            <a:endParaRPr lang="zh-CN" altLang="zh-CN" sz="2400" b="1" kern="1400" spc="-75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293688" indent="-293688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（</a:t>
            </a:r>
            <a:r>
              <a:rPr lang="en-GB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）</a:t>
            </a:r>
            <a:r>
              <a:rPr lang="zh-CN" altLang="zh-CN" sz="2400" b="1" spc="-25" dirty="0">
                <a:latin typeface="Arial" panose="020B0604020202020204" pitchFamily="34" charset="0"/>
                <a:cs typeface="Times New Roman" panose="02020603050405020304" pitchFamily="18" charset="0"/>
              </a:rPr>
              <a:t>命名清晰明了，有明确含义，使用完整单词或约定俗成的缩写</a:t>
            </a:r>
            <a:r>
              <a:rPr lang="zh-CN" altLang="zh-CN" sz="2400" b="1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。</a:t>
            </a:r>
            <a:endParaRPr lang="en-US" altLang="zh-CN" sz="2400" b="1" spc="-25" dirty="0" smtClean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尽量</a:t>
            </a:r>
            <a:r>
              <a:rPr lang="zh-CN" altLang="en-US" sz="2000" dirty="0"/>
              <a:t>采用采用</a:t>
            </a: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</a:rPr>
              <a:t>英文单词</a:t>
            </a:r>
            <a:r>
              <a:rPr lang="zh-CN" altLang="en-US" sz="2000" dirty="0"/>
              <a:t>或</a:t>
            </a: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</a:rPr>
              <a:t>全部中文全拼</a:t>
            </a:r>
            <a:r>
              <a:rPr lang="zh-CN" altLang="en-US" sz="2000" dirty="0"/>
              <a:t>表示，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若出现英文单词和中文混合定义时，使用连字符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altLang="zh-CN" sz="2000" b="1" dirty="0">
                <a:solidFill>
                  <a:schemeClr val="accent5">
                    <a:lumMod val="75000"/>
                  </a:schemeClr>
                </a:solidFill>
              </a:rPr>
              <a:t>_”</a:t>
            </a:r>
            <a:r>
              <a:rPr lang="zh-CN" altLang="en-US" sz="2000" dirty="0"/>
              <a:t>将英文与中文割开。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较短的单词可通过去掉“元音”形成</a:t>
            </a:r>
            <a:r>
              <a:rPr lang="zh-CN" altLang="en-US" sz="2000" b="1" u="sng" dirty="0">
                <a:solidFill>
                  <a:schemeClr val="accent5">
                    <a:lumMod val="75000"/>
                  </a:schemeClr>
                </a:solidFill>
              </a:rPr>
              <a:t>缩写</a:t>
            </a:r>
            <a:r>
              <a:rPr lang="zh-CN" altLang="en-US" sz="2000" dirty="0"/>
              <a:t>；较长的单词可取单词的头几个字母形成缩写；一些单词有大家公认的缩写。例如：</a:t>
            </a:r>
            <a:r>
              <a:rPr lang="en-US" altLang="zh-CN" sz="2000" b="1" dirty="0">
                <a:solidFill>
                  <a:srgbClr val="7030A0"/>
                </a:solidFill>
              </a:rPr>
              <a:t>temp-&gt;</a:t>
            </a:r>
            <a:r>
              <a:rPr lang="en-US" altLang="zh-CN" sz="2000" b="1" dirty="0" err="1">
                <a:solidFill>
                  <a:srgbClr val="7030A0"/>
                </a:solidFill>
              </a:rPr>
              <a:t>tmp</a:t>
            </a:r>
            <a:r>
              <a:rPr lang="zh-CN" altLang="en-US" sz="2000" b="1" dirty="0">
                <a:solidFill>
                  <a:srgbClr val="7030A0"/>
                </a:solidFill>
              </a:rPr>
              <a:t>、</a:t>
            </a:r>
            <a:r>
              <a:rPr lang="en-US" altLang="zh-CN" sz="2000" b="1" dirty="0">
                <a:solidFill>
                  <a:srgbClr val="7030A0"/>
                </a:solidFill>
              </a:rPr>
              <a:t>flag-&gt;</a:t>
            </a:r>
            <a:r>
              <a:rPr lang="en-US" altLang="zh-CN" sz="2000" b="1" dirty="0" err="1">
                <a:solidFill>
                  <a:srgbClr val="7030A0"/>
                </a:solidFill>
              </a:rPr>
              <a:t>flg</a:t>
            </a:r>
            <a:r>
              <a:rPr lang="zh-CN" altLang="en-US" sz="2000" b="1" dirty="0">
                <a:solidFill>
                  <a:srgbClr val="7030A0"/>
                </a:solidFill>
              </a:rPr>
              <a:t>、</a:t>
            </a:r>
            <a:r>
              <a:rPr lang="en-US" altLang="zh-CN" sz="2000" b="1" dirty="0">
                <a:solidFill>
                  <a:srgbClr val="7030A0"/>
                </a:solidFill>
              </a:rPr>
              <a:t>message-&gt;</a:t>
            </a:r>
            <a:r>
              <a:rPr lang="en-US" altLang="zh-CN" sz="2000" b="1" dirty="0" err="1">
                <a:solidFill>
                  <a:srgbClr val="7030A0"/>
                </a:solidFill>
              </a:rPr>
              <a:t>msg</a:t>
            </a:r>
            <a:r>
              <a:rPr lang="zh-CN" altLang="en-US" sz="2000" b="1" dirty="0">
                <a:solidFill>
                  <a:srgbClr val="7030A0"/>
                </a:solidFill>
              </a:rPr>
              <a:t>、</a:t>
            </a:r>
            <a:r>
              <a:rPr lang="en-US" altLang="zh-CN" sz="2000" b="1" dirty="0">
                <a:solidFill>
                  <a:srgbClr val="7030A0"/>
                </a:solidFill>
              </a:rPr>
              <a:t>statistic-&gt;stat</a:t>
            </a:r>
            <a:r>
              <a:rPr lang="zh-CN" altLang="en-US" sz="2000" b="1" dirty="0">
                <a:solidFill>
                  <a:srgbClr val="7030A0"/>
                </a:solidFill>
              </a:rPr>
              <a:t>、</a:t>
            </a:r>
            <a:r>
              <a:rPr lang="en-US" altLang="zh-CN" sz="2000" b="1" dirty="0">
                <a:solidFill>
                  <a:srgbClr val="7030A0"/>
                </a:solidFill>
              </a:rPr>
              <a:t>increment-&gt;</a:t>
            </a:r>
            <a:r>
              <a:rPr lang="en-US" altLang="zh-CN" sz="2000" b="1" dirty="0" err="1">
                <a:solidFill>
                  <a:srgbClr val="7030A0"/>
                </a:solidFill>
              </a:rPr>
              <a:t>inc</a:t>
            </a:r>
            <a:r>
              <a:rPr lang="zh-CN" altLang="en-US" sz="2000" dirty="0"/>
              <a:t>等缩写能够被大家基本认可。</a:t>
            </a:r>
            <a:endParaRPr lang="en-US" altLang="zh-CN" sz="2000" b="1" spc="-25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2000" spc="-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89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7504" y="221930"/>
            <a:ext cx="8228794" cy="54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5" rIns="91431" bIns="45715" numCol="1" anchor="ctr" anchorCtr="0" compatLnSpc="1"/>
          <a:lstStyle>
            <a:lvl1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 kern="12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defTabSz="1028700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defTabSz="1028700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二、编程规范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12085" y="896277"/>
            <a:ext cx="913191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2891682" y="67497"/>
            <a:ext cx="5738696" cy="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1520" y="2186681"/>
            <a:ext cx="1208959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3568" y="1340768"/>
            <a:ext cx="76527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（</a:t>
            </a:r>
            <a:r>
              <a:rPr lang="en-GB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2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）命名风格要</a:t>
            </a:r>
            <a:r>
              <a:rPr lang="zh-CN" altLang="zh-CN" sz="2400" b="1" u="sng" spc="-25" dirty="0">
                <a:latin typeface="Arial" panose="020B0604020202020204" pitchFamily="34" charset="0"/>
                <a:cs typeface="Times New Roman" panose="02020603050405020304" pitchFamily="18" charset="0"/>
              </a:rPr>
              <a:t>自始至终保持一致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（</a:t>
            </a:r>
            <a:r>
              <a:rPr lang="en-GB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3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）命名中若使用特殊约定或缩写，要有</a:t>
            </a:r>
            <a:r>
              <a:rPr lang="zh-CN" altLang="zh-CN" sz="2400" u="sng" spc="-25" dirty="0">
                <a:latin typeface="Arial" panose="020B0604020202020204" pitchFamily="34" charset="0"/>
                <a:cs typeface="Times New Roman" panose="02020603050405020304" pitchFamily="18" charset="0"/>
              </a:rPr>
              <a:t>注释说明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（</a:t>
            </a:r>
            <a:r>
              <a:rPr lang="en-GB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）为了代码复用，命名中应</a:t>
            </a:r>
            <a:r>
              <a:rPr lang="zh-CN" altLang="zh-CN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避免</a:t>
            </a:r>
            <a:r>
              <a:rPr lang="zh-CN" altLang="en-US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使用</a:t>
            </a:r>
            <a:r>
              <a:rPr lang="zh-CN" altLang="zh-CN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与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具体项目相关的前缀。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（</a:t>
            </a:r>
            <a:r>
              <a:rPr lang="en-GB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5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）</a:t>
            </a:r>
            <a:r>
              <a:rPr lang="zh-CN" altLang="zh-CN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应</a:t>
            </a:r>
            <a:r>
              <a:rPr lang="zh-CN" altLang="en-US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尽量</a:t>
            </a:r>
            <a:r>
              <a:rPr lang="zh-CN" altLang="zh-CN" sz="2400" spc="-25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使用</a:t>
            </a:r>
            <a:r>
              <a:rPr lang="zh-CN" altLang="zh-CN" sz="2400" spc="-25" dirty="0">
                <a:latin typeface="Arial" panose="020B0604020202020204" pitchFamily="34" charset="0"/>
                <a:cs typeface="Times New Roman" panose="02020603050405020304" pitchFamily="18" charset="0"/>
              </a:rPr>
              <a:t>英语命名。</a:t>
            </a:r>
          </a:p>
        </p:txBody>
      </p:sp>
      <p:sp>
        <p:nvSpPr>
          <p:cNvPr id="15" name="Oval 2"/>
          <p:cNvSpPr>
            <a:spLocks noChangeArrowheads="1"/>
          </p:cNvSpPr>
          <p:nvPr/>
        </p:nvSpPr>
        <p:spPr bwMode="auto">
          <a:xfrm>
            <a:off x="5508104" y="590843"/>
            <a:ext cx="3528392" cy="6491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>
            <a:noFill/>
            <a:round/>
          </a:ln>
        </p:spPr>
        <p:txBody>
          <a:bodyPr wrap="square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ea typeface="宋体" panose="02010600030101010101" pitchFamily="2" charset="-122"/>
              </a:rPr>
              <a:t>命名规则</a:t>
            </a:r>
            <a:endParaRPr lang="zh-CN" altLang="en-US" sz="2400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72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9335</TotalTime>
  <Words>2891</Words>
  <Application>Microsoft Office PowerPoint</Application>
  <PresentationFormat>全屏显示(4:3)</PresentationFormat>
  <Paragraphs>467</Paragraphs>
  <Slides>53</Slides>
  <Notes>14</Notes>
  <HiddenSlides>0</HiddenSlides>
  <MMClips>3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56" baseType="lpstr">
      <vt:lpstr>Office 主题</vt:lpstr>
      <vt:lpstr>包装程序外壳对象</vt:lpstr>
      <vt:lpstr>Microsoft Office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peter</dc:creator>
  <cp:lastModifiedBy>Windows 用户</cp:lastModifiedBy>
  <cp:revision>413</cp:revision>
  <dcterms:created xsi:type="dcterms:W3CDTF">2018-02-05T08:05:00Z</dcterms:created>
  <dcterms:modified xsi:type="dcterms:W3CDTF">2019-07-04T02:09:47Z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